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1"/>
  </p:notesMasterIdLst>
  <p:handoutMasterIdLst>
    <p:handoutMasterId r:id="rId42"/>
  </p:handoutMasterIdLst>
  <p:sldIdLst>
    <p:sldId id="259" r:id="rId2"/>
    <p:sldId id="267" r:id="rId3"/>
    <p:sldId id="258" r:id="rId4"/>
    <p:sldId id="262" r:id="rId5"/>
    <p:sldId id="257" r:id="rId6"/>
    <p:sldId id="275" r:id="rId7"/>
    <p:sldId id="269" r:id="rId8"/>
    <p:sldId id="281" r:id="rId9"/>
    <p:sldId id="282" r:id="rId10"/>
    <p:sldId id="283" r:id="rId11"/>
    <p:sldId id="270" r:id="rId12"/>
    <p:sldId id="271" r:id="rId13"/>
    <p:sldId id="274" r:id="rId14"/>
    <p:sldId id="279" r:id="rId15"/>
    <p:sldId id="280" r:id="rId16"/>
    <p:sldId id="261" r:id="rId17"/>
    <p:sldId id="260" r:id="rId18"/>
    <p:sldId id="276" r:id="rId19"/>
    <p:sldId id="277" r:id="rId20"/>
    <p:sldId id="278" r:id="rId21"/>
    <p:sldId id="268" r:id="rId22"/>
    <p:sldId id="273" r:id="rId23"/>
    <p:sldId id="266" r:id="rId24"/>
    <p:sldId id="286" r:id="rId25"/>
    <p:sldId id="297" r:id="rId26"/>
    <p:sldId id="263" r:id="rId27"/>
    <p:sldId id="264" r:id="rId28"/>
    <p:sldId id="265" r:id="rId29"/>
    <p:sldId id="289" r:id="rId30"/>
    <p:sldId id="284" r:id="rId31"/>
    <p:sldId id="291" r:id="rId32"/>
    <p:sldId id="292" r:id="rId33"/>
    <p:sldId id="298" r:id="rId34"/>
    <p:sldId id="290" r:id="rId35"/>
    <p:sldId id="293" r:id="rId36"/>
    <p:sldId id="294" r:id="rId37"/>
    <p:sldId id="295" r:id="rId38"/>
    <p:sldId id="296" r:id="rId39"/>
    <p:sldId id="272" r:id="rId40"/>
  </p:sldIdLst>
  <p:sldSz cx="12192000" cy="6858000"/>
  <p:notesSz cx="68580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29" autoAdjust="0"/>
    <p:restoredTop sz="94660"/>
  </p:normalViewPr>
  <p:slideViewPr>
    <p:cSldViewPr snapToGrid="0">
      <p:cViewPr varScale="1">
        <p:scale>
          <a:sx n="85" d="100"/>
          <a:sy n="85" d="100"/>
        </p:scale>
        <p:origin x="138"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8DBE2FD-5CA0-4CC0-94E6-F1B6C2F2A3BD}" type="doc">
      <dgm:prSet loTypeId="urn:microsoft.com/office/officeart/2008/layout/LinedList" loCatId="list" qsTypeId="urn:microsoft.com/office/officeart/2005/8/quickstyle/simple5" qsCatId="simple" csTypeId="urn:microsoft.com/office/officeart/2005/8/colors/colorful5" csCatId="colorful" phldr="1"/>
      <dgm:spPr/>
      <dgm:t>
        <a:bodyPr/>
        <a:lstStyle/>
        <a:p>
          <a:endParaRPr lang="en-US"/>
        </a:p>
      </dgm:t>
    </dgm:pt>
    <dgm:pt modelId="{03ABCE57-7AD1-46FA-9CBD-718F2A8AC6B9}">
      <dgm:prSet/>
      <dgm:spPr/>
      <dgm:t>
        <a:bodyPr/>
        <a:lstStyle/>
        <a:p>
          <a:r>
            <a:rPr lang="en-US" b="0" i="0" dirty="0"/>
            <a:t>Demonstration of pre-processing tasks using </a:t>
          </a:r>
          <a:r>
            <a:rPr lang="en-US" b="0" i="0" dirty="0" err="1"/>
            <a:t>fastq</a:t>
          </a:r>
          <a:r>
            <a:rPr lang="en-US" b="0" i="0" dirty="0"/>
            <a:t> files (using example data from a </a:t>
          </a:r>
          <a:r>
            <a:rPr lang="en-US" b="0" i="0" dirty="0" err="1"/>
            <a:t>vdjserver</a:t>
          </a:r>
          <a:r>
            <a:rPr lang="en-US" b="0" i="0" dirty="0"/>
            <a:t> project)</a:t>
          </a:r>
          <a:endParaRPr lang="en-US" dirty="0"/>
        </a:p>
      </dgm:t>
    </dgm:pt>
    <dgm:pt modelId="{298125AD-DA86-4EE0-B28D-4DF0CD7F8F6B}" type="parTrans" cxnId="{C5970CD6-408B-4DEF-9CF8-D9FC50BBE763}">
      <dgm:prSet/>
      <dgm:spPr/>
      <dgm:t>
        <a:bodyPr/>
        <a:lstStyle/>
        <a:p>
          <a:endParaRPr lang="en-US"/>
        </a:p>
      </dgm:t>
    </dgm:pt>
    <dgm:pt modelId="{650DDE37-3557-4931-8792-B4438B56C292}" type="sibTrans" cxnId="{C5970CD6-408B-4DEF-9CF8-D9FC50BBE763}">
      <dgm:prSet/>
      <dgm:spPr/>
      <dgm:t>
        <a:bodyPr/>
        <a:lstStyle/>
        <a:p>
          <a:endParaRPr lang="en-US"/>
        </a:p>
      </dgm:t>
    </dgm:pt>
    <dgm:pt modelId="{33D1C004-D32D-4DC1-B010-D3DD963D11D3}">
      <dgm:prSet/>
      <dgm:spPr/>
      <dgm:t>
        <a:bodyPr/>
        <a:lstStyle/>
        <a:p>
          <a:r>
            <a:rPr lang="en-US" b="0" i="0" dirty="0"/>
            <a:t>Review the </a:t>
          </a:r>
          <a:r>
            <a:rPr lang="en-US" b="0" i="0" dirty="0" err="1"/>
            <a:t>MiAIRR</a:t>
          </a:r>
          <a:r>
            <a:rPr lang="en-US" b="0" i="0" dirty="0"/>
            <a:t> Standards (discuss the steps involved and how to approach these steps for submission of data during publication)</a:t>
          </a:r>
          <a:endParaRPr lang="en-US" dirty="0"/>
        </a:p>
      </dgm:t>
    </dgm:pt>
    <dgm:pt modelId="{F616A07F-02BE-4C48-9850-AB3DF57F81A3}" type="parTrans" cxnId="{15399D3E-7B82-4AF4-B7F1-3D27487323CD}">
      <dgm:prSet/>
      <dgm:spPr/>
      <dgm:t>
        <a:bodyPr/>
        <a:lstStyle/>
        <a:p>
          <a:endParaRPr lang="en-US"/>
        </a:p>
      </dgm:t>
    </dgm:pt>
    <dgm:pt modelId="{53934DEF-3E0D-4B46-AB1B-232C05172796}" type="sibTrans" cxnId="{15399D3E-7B82-4AF4-B7F1-3D27487323CD}">
      <dgm:prSet/>
      <dgm:spPr/>
      <dgm:t>
        <a:bodyPr/>
        <a:lstStyle/>
        <a:p>
          <a:endParaRPr lang="en-US"/>
        </a:p>
      </dgm:t>
    </dgm:pt>
    <dgm:pt modelId="{0E7445A0-66FB-419B-994A-92DE000C0E6B}">
      <dgm:prSet/>
      <dgm:spPr/>
      <dgm:t>
        <a:bodyPr/>
        <a:lstStyle/>
        <a:p>
          <a:r>
            <a:rPr lang="en-US" b="0" i="0" dirty="0"/>
            <a:t>Analyze and interpret data from repertoire calculations</a:t>
          </a:r>
          <a:endParaRPr lang="en-US" dirty="0"/>
        </a:p>
      </dgm:t>
    </dgm:pt>
    <dgm:pt modelId="{E5AAD9D6-B3C3-4D1E-8DAA-10CAF61F9963}" type="parTrans" cxnId="{97945A7E-C100-48E1-A320-5E70F2A97289}">
      <dgm:prSet/>
      <dgm:spPr/>
      <dgm:t>
        <a:bodyPr/>
        <a:lstStyle/>
        <a:p>
          <a:endParaRPr lang="en-US"/>
        </a:p>
      </dgm:t>
    </dgm:pt>
    <dgm:pt modelId="{0CD975FF-0300-43D6-87F6-983A35289ACB}" type="sibTrans" cxnId="{97945A7E-C100-48E1-A320-5E70F2A97289}">
      <dgm:prSet/>
      <dgm:spPr/>
      <dgm:t>
        <a:bodyPr/>
        <a:lstStyle/>
        <a:p>
          <a:endParaRPr lang="en-US"/>
        </a:p>
      </dgm:t>
    </dgm:pt>
    <dgm:pt modelId="{17E9C35E-572E-4842-BC93-F190729998E1}" type="pres">
      <dgm:prSet presAssocID="{38DBE2FD-5CA0-4CC0-94E6-F1B6C2F2A3BD}" presName="vert0" presStyleCnt="0">
        <dgm:presLayoutVars>
          <dgm:dir/>
          <dgm:animOne val="branch"/>
          <dgm:animLvl val="lvl"/>
        </dgm:presLayoutVars>
      </dgm:prSet>
      <dgm:spPr/>
    </dgm:pt>
    <dgm:pt modelId="{F31C1AD7-613A-4E89-94E3-1DD25208E313}" type="pres">
      <dgm:prSet presAssocID="{03ABCE57-7AD1-46FA-9CBD-718F2A8AC6B9}" presName="thickLine" presStyleLbl="alignNode1" presStyleIdx="0" presStyleCnt="3"/>
      <dgm:spPr/>
    </dgm:pt>
    <dgm:pt modelId="{C874F5D6-C909-45DF-BA14-99FB8BDFEEBE}" type="pres">
      <dgm:prSet presAssocID="{03ABCE57-7AD1-46FA-9CBD-718F2A8AC6B9}" presName="horz1" presStyleCnt="0"/>
      <dgm:spPr/>
    </dgm:pt>
    <dgm:pt modelId="{8F6958A4-E2F6-40E9-8059-FFA84C2E2EE9}" type="pres">
      <dgm:prSet presAssocID="{03ABCE57-7AD1-46FA-9CBD-718F2A8AC6B9}" presName="tx1" presStyleLbl="revTx" presStyleIdx="0" presStyleCnt="3"/>
      <dgm:spPr/>
    </dgm:pt>
    <dgm:pt modelId="{57CEF14B-6841-4981-9B60-DD0D380084DF}" type="pres">
      <dgm:prSet presAssocID="{03ABCE57-7AD1-46FA-9CBD-718F2A8AC6B9}" presName="vert1" presStyleCnt="0"/>
      <dgm:spPr/>
    </dgm:pt>
    <dgm:pt modelId="{AB43E58D-A80D-4598-A5E9-F8A52DD4BCF2}" type="pres">
      <dgm:prSet presAssocID="{33D1C004-D32D-4DC1-B010-D3DD963D11D3}" presName="thickLine" presStyleLbl="alignNode1" presStyleIdx="1" presStyleCnt="3"/>
      <dgm:spPr/>
    </dgm:pt>
    <dgm:pt modelId="{1DC5EB5D-F421-4644-9E2F-657C536C8A93}" type="pres">
      <dgm:prSet presAssocID="{33D1C004-D32D-4DC1-B010-D3DD963D11D3}" presName="horz1" presStyleCnt="0"/>
      <dgm:spPr/>
    </dgm:pt>
    <dgm:pt modelId="{B1B6EACB-BCB4-42A1-9816-E5D621EF8418}" type="pres">
      <dgm:prSet presAssocID="{33D1C004-D32D-4DC1-B010-D3DD963D11D3}" presName="tx1" presStyleLbl="revTx" presStyleIdx="1" presStyleCnt="3"/>
      <dgm:spPr/>
    </dgm:pt>
    <dgm:pt modelId="{F80C4BE7-BAEE-49DB-8E47-0E6ACCD0CD90}" type="pres">
      <dgm:prSet presAssocID="{33D1C004-D32D-4DC1-B010-D3DD963D11D3}" presName="vert1" presStyleCnt="0"/>
      <dgm:spPr/>
    </dgm:pt>
    <dgm:pt modelId="{700F2405-D94A-4879-AAB5-AEA4F854EF13}" type="pres">
      <dgm:prSet presAssocID="{0E7445A0-66FB-419B-994A-92DE000C0E6B}" presName="thickLine" presStyleLbl="alignNode1" presStyleIdx="2" presStyleCnt="3"/>
      <dgm:spPr/>
    </dgm:pt>
    <dgm:pt modelId="{6EEF1766-3996-4EB6-BDCC-0BFCED2B17DC}" type="pres">
      <dgm:prSet presAssocID="{0E7445A0-66FB-419B-994A-92DE000C0E6B}" presName="horz1" presStyleCnt="0"/>
      <dgm:spPr/>
    </dgm:pt>
    <dgm:pt modelId="{4CC71488-16B1-4DB5-A2D5-0141C368D8B7}" type="pres">
      <dgm:prSet presAssocID="{0E7445A0-66FB-419B-994A-92DE000C0E6B}" presName="tx1" presStyleLbl="revTx" presStyleIdx="2" presStyleCnt="3"/>
      <dgm:spPr/>
    </dgm:pt>
    <dgm:pt modelId="{F2AD852C-76D4-4582-B883-1653F8BB7400}" type="pres">
      <dgm:prSet presAssocID="{0E7445A0-66FB-419B-994A-92DE000C0E6B}" presName="vert1" presStyleCnt="0"/>
      <dgm:spPr/>
    </dgm:pt>
  </dgm:ptLst>
  <dgm:cxnLst>
    <dgm:cxn modelId="{15399D3E-7B82-4AF4-B7F1-3D27487323CD}" srcId="{38DBE2FD-5CA0-4CC0-94E6-F1B6C2F2A3BD}" destId="{33D1C004-D32D-4DC1-B010-D3DD963D11D3}" srcOrd="1" destOrd="0" parTransId="{F616A07F-02BE-4C48-9850-AB3DF57F81A3}" sibTransId="{53934DEF-3E0D-4B46-AB1B-232C05172796}"/>
    <dgm:cxn modelId="{672BF342-556F-4F48-AD65-E3D023AF6C27}" type="presOf" srcId="{33D1C004-D32D-4DC1-B010-D3DD963D11D3}" destId="{B1B6EACB-BCB4-42A1-9816-E5D621EF8418}" srcOrd="0" destOrd="0" presId="urn:microsoft.com/office/officeart/2008/layout/LinedList"/>
    <dgm:cxn modelId="{97945A7E-C100-48E1-A320-5E70F2A97289}" srcId="{38DBE2FD-5CA0-4CC0-94E6-F1B6C2F2A3BD}" destId="{0E7445A0-66FB-419B-994A-92DE000C0E6B}" srcOrd="2" destOrd="0" parTransId="{E5AAD9D6-B3C3-4D1E-8DAA-10CAF61F9963}" sibTransId="{0CD975FF-0300-43D6-87F6-983A35289ACB}"/>
    <dgm:cxn modelId="{FF9E0FA9-4E23-4A03-941A-6FCFD708739A}" type="presOf" srcId="{38DBE2FD-5CA0-4CC0-94E6-F1B6C2F2A3BD}" destId="{17E9C35E-572E-4842-BC93-F190729998E1}" srcOrd="0" destOrd="0" presId="urn:microsoft.com/office/officeart/2008/layout/LinedList"/>
    <dgm:cxn modelId="{9B9190B5-5C99-44EA-B440-28004762773B}" type="presOf" srcId="{03ABCE57-7AD1-46FA-9CBD-718F2A8AC6B9}" destId="{8F6958A4-E2F6-40E9-8059-FFA84C2E2EE9}" srcOrd="0" destOrd="0" presId="urn:microsoft.com/office/officeart/2008/layout/LinedList"/>
    <dgm:cxn modelId="{8E683CD0-C072-43B2-9967-22C1EA90DB9E}" type="presOf" srcId="{0E7445A0-66FB-419B-994A-92DE000C0E6B}" destId="{4CC71488-16B1-4DB5-A2D5-0141C368D8B7}" srcOrd="0" destOrd="0" presId="urn:microsoft.com/office/officeart/2008/layout/LinedList"/>
    <dgm:cxn modelId="{C5970CD6-408B-4DEF-9CF8-D9FC50BBE763}" srcId="{38DBE2FD-5CA0-4CC0-94E6-F1B6C2F2A3BD}" destId="{03ABCE57-7AD1-46FA-9CBD-718F2A8AC6B9}" srcOrd="0" destOrd="0" parTransId="{298125AD-DA86-4EE0-B28D-4DF0CD7F8F6B}" sibTransId="{650DDE37-3557-4931-8792-B4438B56C292}"/>
    <dgm:cxn modelId="{DF0E8F9A-BE36-4062-A0BA-33CF771E3188}" type="presParOf" srcId="{17E9C35E-572E-4842-BC93-F190729998E1}" destId="{F31C1AD7-613A-4E89-94E3-1DD25208E313}" srcOrd="0" destOrd="0" presId="urn:microsoft.com/office/officeart/2008/layout/LinedList"/>
    <dgm:cxn modelId="{46469916-A197-4936-8E2A-2CA7E8A3AF23}" type="presParOf" srcId="{17E9C35E-572E-4842-BC93-F190729998E1}" destId="{C874F5D6-C909-45DF-BA14-99FB8BDFEEBE}" srcOrd="1" destOrd="0" presId="urn:microsoft.com/office/officeart/2008/layout/LinedList"/>
    <dgm:cxn modelId="{9C633252-4E47-4E40-B464-B20799396D8A}" type="presParOf" srcId="{C874F5D6-C909-45DF-BA14-99FB8BDFEEBE}" destId="{8F6958A4-E2F6-40E9-8059-FFA84C2E2EE9}" srcOrd="0" destOrd="0" presId="urn:microsoft.com/office/officeart/2008/layout/LinedList"/>
    <dgm:cxn modelId="{9EE12218-7B52-4E99-8884-83AF796DB869}" type="presParOf" srcId="{C874F5D6-C909-45DF-BA14-99FB8BDFEEBE}" destId="{57CEF14B-6841-4981-9B60-DD0D380084DF}" srcOrd="1" destOrd="0" presId="urn:microsoft.com/office/officeart/2008/layout/LinedList"/>
    <dgm:cxn modelId="{C38C06B6-6216-4284-B0CE-FDBA826B1F24}" type="presParOf" srcId="{17E9C35E-572E-4842-BC93-F190729998E1}" destId="{AB43E58D-A80D-4598-A5E9-F8A52DD4BCF2}" srcOrd="2" destOrd="0" presId="urn:microsoft.com/office/officeart/2008/layout/LinedList"/>
    <dgm:cxn modelId="{FB92C3F2-BE0E-461E-A7D0-F388A784BA32}" type="presParOf" srcId="{17E9C35E-572E-4842-BC93-F190729998E1}" destId="{1DC5EB5D-F421-4644-9E2F-657C536C8A93}" srcOrd="3" destOrd="0" presId="urn:microsoft.com/office/officeart/2008/layout/LinedList"/>
    <dgm:cxn modelId="{E2D6AD54-7ABD-4397-BAD1-348100AB9BB1}" type="presParOf" srcId="{1DC5EB5D-F421-4644-9E2F-657C536C8A93}" destId="{B1B6EACB-BCB4-42A1-9816-E5D621EF8418}" srcOrd="0" destOrd="0" presId="urn:microsoft.com/office/officeart/2008/layout/LinedList"/>
    <dgm:cxn modelId="{534ED0A4-807A-4ACD-B606-736A6EB378AC}" type="presParOf" srcId="{1DC5EB5D-F421-4644-9E2F-657C536C8A93}" destId="{F80C4BE7-BAEE-49DB-8E47-0E6ACCD0CD90}" srcOrd="1" destOrd="0" presId="urn:microsoft.com/office/officeart/2008/layout/LinedList"/>
    <dgm:cxn modelId="{33A52857-5A6C-49A3-9ED8-48BF12F312A5}" type="presParOf" srcId="{17E9C35E-572E-4842-BC93-F190729998E1}" destId="{700F2405-D94A-4879-AAB5-AEA4F854EF13}" srcOrd="4" destOrd="0" presId="urn:microsoft.com/office/officeart/2008/layout/LinedList"/>
    <dgm:cxn modelId="{7607261F-C71F-4FE7-AE06-0E2AF85C00A8}" type="presParOf" srcId="{17E9C35E-572E-4842-BC93-F190729998E1}" destId="{6EEF1766-3996-4EB6-BDCC-0BFCED2B17DC}" srcOrd="5" destOrd="0" presId="urn:microsoft.com/office/officeart/2008/layout/LinedList"/>
    <dgm:cxn modelId="{96CA4B84-CBEF-4EC8-B06F-226697565B30}" type="presParOf" srcId="{6EEF1766-3996-4EB6-BDCC-0BFCED2B17DC}" destId="{4CC71488-16B1-4DB5-A2D5-0141C368D8B7}" srcOrd="0" destOrd="0" presId="urn:microsoft.com/office/officeart/2008/layout/LinedList"/>
    <dgm:cxn modelId="{1B35808A-4341-4124-8C07-4F313BAA0486}" type="presParOf" srcId="{6EEF1766-3996-4EB6-BDCC-0BFCED2B17DC}" destId="{F2AD852C-76D4-4582-B883-1653F8BB7400}"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31C1AD7-613A-4E89-94E3-1DD25208E313}">
      <dsp:nvSpPr>
        <dsp:cNvPr id="0" name=""/>
        <dsp:cNvSpPr/>
      </dsp:nvSpPr>
      <dsp:spPr>
        <a:xfrm>
          <a:off x="0" y="2720"/>
          <a:ext cx="6089650" cy="0"/>
        </a:xfrm>
        <a:prstGeom prst="line">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w="6350" cap="flat" cmpd="sng" algn="ctr">
          <a:solidFill>
            <a:schemeClr val="accent5">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8F6958A4-E2F6-40E9-8059-FFA84C2E2EE9}">
      <dsp:nvSpPr>
        <dsp:cNvPr id="0" name=""/>
        <dsp:cNvSpPr/>
      </dsp:nvSpPr>
      <dsp:spPr>
        <a:xfrm>
          <a:off x="0" y="2720"/>
          <a:ext cx="6089650" cy="18555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US" sz="2900" b="0" i="0" kern="1200" dirty="0"/>
            <a:t>Demonstration of pre-processing tasks using </a:t>
          </a:r>
          <a:r>
            <a:rPr lang="en-US" sz="2900" b="0" i="0" kern="1200" dirty="0" err="1"/>
            <a:t>fastq</a:t>
          </a:r>
          <a:r>
            <a:rPr lang="en-US" sz="2900" b="0" i="0" kern="1200" dirty="0"/>
            <a:t> files (using example data from a </a:t>
          </a:r>
          <a:r>
            <a:rPr lang="en-US" sz="2900" b="0" i="0" kern="1200" dirty="0" err="1"/>
            <a:t>vdjserver</a:t>
          </a:r>
          <a:r>
            <a:rPr lang="en-US" sz="2900" b="0" i="0" kern="1200" dirty="0"/>
            <a:t> project)</a:t>
          </a:r>
          <a:endParaRPr lang="en-US" sz="2900" kern="1200" dirty="0"/>
        </a:p>
      </dsp:txBody>
      <dsp:txXfrm>
        <a:off x="0" y="2720"/>
        <a:ext cx="6089650" cy="1855561"/>
      </dsp:txXfrm>
    </dsp:sp>
    <dsp:sp modelId="{AB43E58D-A80D-4598-A5E9-F8A52DD4BCF2}">
      <dsp:nvSpPr>
        <dsp:cNvPr id="0" name=""/>
        <dsp:cNvSpPr/>
      </dsp:nvSpPr>
      <dsp:spPr>
        <a:xfrm>
          <a:off x="0" y="1858281"/>
          <a:ext cx="6089650" cy="0"/>
        </a:xfrm>
        <a:prstGeom prst="line">
          <a:avLst/>
        </a:prstGeom>
        <a:gradFill rotWithShape="0">
          <a:gsLst>
            <a:gs pos="0">
              <a:schemeClr val="accent5">
                <a:hueOff val="-3379271"/>
                <a:satOff val="-8710"/>
                <a:lumOff val="-5883"/>
                <a:alphaOff val="0"/>
                <a:satMod val="103000"/>
                <a:lumMod val="102000"/>
                <a:tint val="94000"/>
              </a:schemeClr>
            </a:gs>
            <a:gs pos="50000">
              <a:schemeClr val="accent5">
                <a:hueOff val="-3379271"/>
                <a:satOff val="-8710"/>
                <a:lumOff val="-5883"/>
                <a:alphaOff val="0"/>
                <a:satMod val="110000"/>
                <a:lumMod val="100000"/>
                <a:shade val="100000"/>
              </a:schemeClr>
            </a:gs>
            <a:gs pos="100000">
              <a:schemeClr val="accent5">
                <a:hueOff val="-3379271"/>
                <a:satOff val="-8710"/>
                <a:lumOff val="-5883"/>
                <a:alphaOff val="0"/>
                <a:lumMod val="99000"/>
                <a:satMod val="120000"/>
                <a:shade val="78000"/>
              </a:schemeClr>
            </a:gs>
          </a:gsLst>
          <a:lin ang="5400000" scaled="0"/>
        </a:gradFill>
        <a:ln w="6350" cap="flat" cmpd="sng" algn="ctr">
          <a:solidFill>
            <a:schemeClr val="accent5">
              <a:hueOff val="-3379271"/>
              <a:satOff val="-8710"/>
              <a:lumOff val="-5883"/>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B1B6EACB-BCB4-42A1-9816-E5D621EF8418}">
      <dsp:nvSpPr>
        <dsp:cNvPr id="0" name=""/>
        <dsp:cNvSpPr/>
      </dsp:nvSpPr>
      <dsp:spPr>
        <a:xfrm>
          <a:off x="0" y="1858281"/>
          <a:ext cx="6089650" cy="18555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US" sz="2900" b="0" i="0" kern="1200" dirty="0"/>
            <a:t>Review the </a:t>
          </a:r>
          <a:r>
            <a:rPr lang="en-US" sz="2900" b="0" i="0" kern="1200" dirty="0" err="1"/>
            <a:t>MiAIRR</a:t>
          </a:r>
          <a:r>
            <a:rPr lang="en-US" sz="2900" b="0" i="0" kern="1200" dirty="0"/>
            <a:t> Standards (discuss the steps involved and how to approach these steps for submission of data during publication)</a:t>
          </a:r>
          <a:endParaRPr lang="en-US" sz="2900" kern="1200" dirty="0"/>
        </a:p>
      </dsp:txBody>
      <dsp:txXfrm>
        <a:off x="0" y="1858281"/>
        <a:ext cx="6089650" cy="1855561"/>
      </dsp:txXfrm>
    </dsp:sp>
    <dsp:sp modelId="{700F2405-D94A-4879-AAB5-AEA4F854EF13}">
      <dsp:nvSpPr>
        <dsp:cNvPr id="0" name=""/>
        <dsp:cNvSpPr/>
      </dsp:nvSpPr>
      <dsp:spPr>
        <a:xfrm>
          <a:off x="0" y="3713843"/>
          <a:ext cx="6089650" cy="0"/>
        </a:xfrm>
        <a:prstGeom prst="line">
          <a:avLst/>
        </a:prstGeom>
        <a:gradFill rotWithShape="0">
          <a:gsLst>
            <a:gs pos="0">
              <a:schemeClr val="accent5">
                <a:hueOff val="-6758543"/>
                <a:satOff val="-17419"/>
                <a:lumOff val="-11765"/>
                <a:alphaOff val="0"/>
                <a:satMod val="103000"/>
                <a:lumMod val="102000"/>
                <a:tint val="94000"/>
              </a:schemeClr>
            </a:gs>
            <a:gs pos="50000">
              <a:schemeClr val="accent5">
                <a:hueOff val="-6758543"/>
                <a:satOff val="-17419"/>
                <a:lumOff val="-11765"/>
                <a:alphaOff val="0"/>
                <a:satMod val="110000"/>
                <a:lumMod val="100000"/>
                <a:shade val="100000"/>
              </a:schemeClr>
            </a:gs>
            <a:gs pos="100000">
              <a:schemeClr val="accent5">
                <a:hueOff val="-6758543"/>
                <a:satOff val="-17419"/>
                <a:lumOff val="-11765"/>
                <a:alphaOff val="0"/>
                <a:lumMod val="99000"/>
                <a:satMod val="120000"/>
                <a:shade val="78000"/>
              </a:schemeClr>
            </a:gs>
          </a:gsLst>
          <a:lin ang="5400000" scaled="0"/>
        </a:gradFill>
        <a:ln w="6350" cap="flat" cmpd="sng" algn="ctr">
          <a:solidFill>
            <a:schemeClr val="accent5">
              <a:hueOff val="-6758543"/>
              <a:satOff val="-17419"/>
              <a:lumOff val="-11765"/>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4CC71488-16B1-4DB5-A2D5-0141C368D8B7}">
      <dsp:nvSpPr>
        <dsp:cNvPr id="0" name=""/>
        <dsp:cNvSpPr/>
      </dsp:nvSpPr>
      <dsp:spPr>
        <a:xfrm>
          <a:off x="0" y="3713843"/>
          <a:ext cx="6089650" cy="18555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US" sz="2900" b="0" i="0" kern="1200" dirty="0"/>
            <a:t>Analyze and interpret data from repertoire calculations</a:t>
          </a:r>
          <a:endParaRPr lang="en-US" sz="2900" kern="1200" dirty="0"/>
        </a:p>
      </dsp:txBody>
      <dsp:txXfrm>
        <a:off x="0" y="3713843"/>
        <a:ext cx="6089650" cy="1855561"/>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66434"/>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66434"/>
          </a:xfrm>
          <a:prstGeom prst="rect">
            <a:avLst/>
          </a:prstGeom>
        </p:spPr>
        <p:txBody>
          <a:bodyPr vert="horz" lIns="91440" tIns="45720" rIns="91440" bIns="45720" rtlCol="0"/>
          <a:lstStyle>
            <a:lvl1pPr algn="r">
              <a:defRPr sz="1200"/>
            </a:lvl1pPr>
          </a:lstStyle>
          <a:p>
            <a:fld id="{A03B79BA-5FD8-41A4-AB81-F74970745C21}" type="datetimeFigureOut">
              <a:rPr lang="en-US" smtClean="0"/>
              <a:t>5/24/2018</a:t>
            </a:fld>
            <a:endParaRPr lang="en-US"/>
          </a:p>
        </p:txBody>
      </p:sp>
      <p:sp>
        <p:nvSpPr>
          <p:cNvPr id="4" name="Footer Placeholder 3"/>
          <p:cNvSpPr>
            <a:spLocks noGrp="1"/>
          </p:cNvSpPr>
          <p:nvPr>
            <p:ph type="ftr" sz="quarter" idx="2"/>
          </p:nvPr>
        </p:nvSpPr>
        <p:spPr>
          <a:xfrm>
            <a:off x="0" y="8829967"/>
            <a:ext cx="2971800" cy="466433"/>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829967"/>
            <a:ext cx="2971800" cy="466433"/>
          </a:xfrm>
          <a:prstGeom prst="rect">
            <a:avLst/>
          </a:prstGeom>
        </p:spPr>
        <p:txBody>
          <a:bodyPr vert="horz" lIns="91440" tIns="45720" rIns="91440" bIns="45720" rtlCol="0" anchor="b"/>
          <a:lstStyle>
            <a:lvl1pPr algn="r">
              <a:defRPr sz="1200"/>
            </a:lvl1pPr>
          </a:lstStyle>
          <a:p>
            <a:fld id="{EF9FBB3E-AFAC-47C7-A904-D13941E36059}" type="slidenum">
              <a:rPr lang="en-US" smtClean="0"/>
              <a:t>‹#›</a:t>
            </a:fld>
            <a:endParaRPr lang="en-US"/>
          </a:p>
        </p:txBody>
      </p:sp>
    </p:spTree>
    <p:extLst>
      <p:ext uri="{BB962C8B-B14F-4D97-AF65-F5344CB8AC3E}">
        <p14:creationId xmlns:p14="http://schemas.microsoft.com/office/powerpoint/2010/main" val="141457246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66434"/>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66434"/>
          </a:xfrm>
          <a:prstGeom prst="rect">
            <a:avLst/>
          </a:prstGeom>
        </p:spPr>
        <p:txBody>
          <a:bodyPr vert="horz" lIns="91440" tIns="45720" rIns="91440" bIns="45720" rtlCol="0"/>
          <a:lstStyle>
            <a:lvl1pPr algn="r">
              <a:defRPr sz="1200"/>
            </a:lvl1pPr>
          </a:lstStyle>
          <a:p>
            <a:fld id="{0412B88B-3A53-49CE-A6ED-532037191959}" type="datetimeFigureOut">
              <a:rPr lang="en-US" smtClean="0"/>
              <a:t>5/24/2018</a:t>
            </a:fld>
            <a:endParaRPr lang="en-US"/>
          </a:p>
        </p:txBody>
      </p:sp>
      <p:sp>
        <p:nvSpPr>
          <p:cNvPr id="4" name="Slide Image Placeholder 3"/>
          <p:cNvSpPr>
            <a:spLocks noGrp="1" noRot="1" noChangeAspect="1"/>
          </p:cNvSpPr>
          <p:nvPr>
            <p:ph type="sldImg" idx="2"/>
          </p:nvPr>
        </p:nvSpPr>
        <p:spPr>
          <a:xfrm>
            <a:off x="641350" y="1162050"/>
            <a:ext cx="5575300" cy="31369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73892"/>
            <a:ext cx="5486400" cy="3660458"/>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2971800" cy="466433"/>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829967"/>
            <a:ext cx="2971800" cy="466433"/>
          </a:xfrm>
          <a:prstGeom prst="rect">
            <a:avLst/>
          </a:prstGeom>
        </p:spPr>
        <p:txBody>
          <a:bodyPr vert="horz" lIns="91440" tIns="45720" rIns="91440" bIns="45720" rtlCol="0" anchor="b"/>
          <a:lstStyle>
            <a:lvl1pPr algn="r">
              <a:defRPr sz="1200"/>
            </a:lvl1pPr>
          </a:lstStyle>
          <a:p>
            <a:fld id="{57844862-CE91-4FAF-8B27-89DD042EB211}" type="slidenum">
              <a:rPr lang="en-US" smtClean="0"/>
              <a:t>‹#›</a:t>
            </a:fld>
            <a:endParaRPr lang="en-US"/>
          </a:p>
        </p:txBody>
      </p:sp>
    </p:spTree>
    <p:extLst>
      <p:ext uri="{BB962C8B-B14F-4D97-AF65-F5344CB8AC3E}">
        <p14:creationId xmlns:p14="http://schemas.microsoft.com/office/powerpoint/2010/main" val="31264375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Shape 81"/>
          <p:cNvSpPr txBox="1">
            <a:spLocks noGrp="1"/>
          </p:cNvSpPr>
          <p:nvPr>
            <p:ph type="body" idx="1"/>
          </p:nvPr>
        </p:nvSpPr>
        <p:spPr>
          <a:xfrm>
            <a:off x="685800" y="4489372"/>
            <a:ext cx="5486400" cy="4253098"/>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2" name="Shape 82"/>
          <p:cNvSpPr>
            <a:spLocks noGrp="1" noRot="1" noChangeAspect="1"/>
          </p:cNvSpPr>
          <p:nvPr>
            <p:ph type="sldImg" idx="2"/>
          </p:nvPr>
        </p:nvSpPr>
        <p:spPr>
          <a:xfrm>
            <a:off x="279400" y="708025"/>
            <a:ext cx="6299200" cy="3544888"/>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410528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Shape 101"/>
          <p:cNvSpPr>
            <a:spLocks noGrp="1" noRot="1" noChangeAspect="1"/>
          </p:cNvSpPr>
          <p:nvPr>
            <p:ph type="sldImg" idx="2"/>
          </p:nvPr>
        </p:nvSpPr>
        <p:spPr>
          <a:xfrm>
            <a:off x="279400" y="708025"/>
            <a:ext cx="6299200" cy="3544888"/>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2" name="Shape 102"/>
          <p:cNvSpPr txBox="1">
            <a:spLocks noGrp="1"/>
          </p:cNvSpPr>
          <p:nvPr>
            <p:ph type="body" idx="1"/>
          </p:nvPr>
        </p:nvSpPr>
        <p:spPr>
          <a:xfrm>
            <a:off x="685800" y="4489387"/>
            <a:ext cx="5486400" cy="425310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5024193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Shape 94"/>
          <p:cNvSpPr txBox="1">
            <a:spLocks noGrp="1"/>
          </p:cNvSpPr>
          <p:nvPr>
            <p:ph type="body" idx="1"/>
          </p:nvPr>
        </p:nvSpPr>
        <p:spPr>
          <a:xfrm>
            <a:off x="685800" y="4489372"/>
            <a:ext cx="5486400" cy="4253098"/>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5" name="Shape 95"/>
          <p:cNvSpPr>
            <a:spLocks noGrp="1" noRot="1" noChangeAspect="1"/>
          </p:cNvSpPr>
          <p:nvPr>
            <p:ph type="sldImg" idx="2"/>
          </p:nvPr>
        </p:nvSpPr>
        <p:spPr>
          <a:xfrm>
            <a:off x="279400" y="708025"/>
            <a:ext cx="6299200" cy="3544888"/>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505676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Shape 167"/>
          <p:cNvSpPr>
            <a:spLocks noGrp="1" noRot="1" noChangeAspect="1"/>
          </p:cNvSpPr>
          <p:nvPr>
            <p:ph type="sldImg" idx="2"/>
          </p:nvPr>
        </p:nvSpPr>
        <p:spPr>
          <a:xfrm>
            <a:off x="3302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8" name="Shape 168"/>
          <p:cNvSpPr txBox="1">
            <a:spLocks noGrp="1"/>
          </p:cNvSpPr>
          <p:nvPr>
            <p:ph type="body" idx="1"/>
          </p:nvPr>
        </p:nvSpPr>
        <p:spPr>
          <a:xfrm>
            <a:off x="685800" y="4415790"/>
            <a:ext cx="5486400" cy="418338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panose="020B0604020202020204"/>
              <a:buNone/>
            </a:pPr>
            <a:endParaRPr sz="11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Tree>
    <p:extLst>
      <p:ext uri="{BB962C8B-B14F-4D97-AF65-F5344CB8AC3E}">
        <p14:creationId xmlns:p14="http://schemas.microsoft.com/office/powerpoint/2010/main" val="40196406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FDDA6-DB98-4631-ACC4-C654E114468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5D5080E-B066-48B3-891D-CBA2A51E155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FC1AC81-B841-42AC-A2A1-C8047F7BF851}"/>
              </a:ext>
            </a:extLst>
          </p:cNvPr>
          <p:cNvSpPr>
            <a:spLocks noGrp="1"/>
          </p:cNvSpPr>
          <p:nvPr>
            <p:ph type="dt" sz="half" idx="10"/>
          </p:nvPr>
        </p:nvSpPr>
        <p:spPr/>
        <p:txBody>
          <a:bodyPr/>
          <a:lstStyle/>
          <a:p>
            <a:fld id="{025D724A-CAF8-48E9-AF4B-3076C39E9A63}" type="datetimeFigureOut">
              <a:rPr lang="en-US" smtClean="0"/>
              <a:t>5/24/2018</a:t>
            </a:fld>
            <a:endParaRPr lang="en-US"/>
          </a:p>
        </p:txBody>
      </p:sp>
      <p:sp>
        <p:nvSpPr>
          <p:cNvPr id="5" name="Footer Placeholder 4">
            <a:extLst>
              <a:ext uri="{FF2B5EF4-FFF2-40B4-BE49-F238E27FC236}">
                <a16:creationId xmlns:a16="http://schemas.microsoft.com/office/drawing/2014/main" id="{11272509-7FD5-4CD3-84D9-35DC7B2BBCA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6D2F256-4EEE-4D84-AFF5-D7B8616242B4}"/>
              </a:ext>
            </a:extLst>
          </p:cNvPr>
          <p:cNvSpPr>
            <a:spLocks noGrp="1"/>
          </p:cNvSpPr>
          <p:nvPr>
            <p:ph type="sldNum" sz="quarter" idx="12"/>
          </p:nvPr>
        </p:nvSpPr>
        <p:spPr/>
        <p:txBody>
          <a:bodyPr/>
          <a:lstStyle/>
          <a:p>
            <a:fld id="{70B9C9EC-1038-4128-99F4-5AD60A5AC2F2}" type="slidenum">
              <a:rPr lang="en-US" smtClean="0"/>
              <a:t>‹#›</a:t>
            </a:fld>
            <a:endParaRPr lang="en-US"/>
          </a:p>
        </p:txBody>
      </p:sp>
    </p:spTree>
    <p:extLst>
      <p:ext uri="{BB962C8B-B14F-4D97-AF65-F5344CB8AC3E}">
        <p14:creationId xmlns:p14="http://schemas.microsoft.com/office/powerpoint/2010/main" val="32305722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8F5F36-89D0-4A4C-82FD-B13E636EA93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605C6D9-1A45-4290-AE64-2104A9916C6A}"/>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653648-7B6B-498F-91A2-655BBD722891}"/>
              </a:ext>
            </a:extLst>
          </p:cNvPr>
          <p:cNvSpPr>
            <a:spLocks noGrp="1"/>
          </p:cNvSpPr>
          <p:nvPr>
            <p:ph type="dt" sz="half" idx="10"/>
          </p:nvPr>
        </p:nvSpPr>
        <p:spPr/>
        <p:txBody>
          <a:bodyPr/>
          <a:lstStyle/>
          <a:p>
            <a:fld id="{025D724A-CAF8-48E9-AF4B-3076C39E9A63}" type="datetimeFigureOut">
              <a:rPr lang="en-US" smtClean="0"/>
              <a:t>5/24/2018</a:t>
            </a:fld>
            <a:endParaRPr lang="en-US"/>
          </a:p>
        </p:txBody>
      </p:sp>
      <p:sp>
        <p:nvSpPr>
          <p:cNvPr id="5" name="Footer Placeholder 4">
            <a:extLst>
              <a:ext uri="{FF2B5EF4-FFF2-40B4-BE49-F238E27FC236}">
                <a16:creationId xmlns:a16="http://schemas.microsoft.com/office/drawing/2014/main" id="{B1F26527-CACB-49E3-A82C-BDF51370B5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2A9CD14-1455-47AB-9608-5FD9FAC8374E}"/>
              </a:ext>
            </a:extLst>
          </p:cNvPr>
          <p:cNvSpPr>
            <a:spLocks noGrp="1"/>
          </p:cNvSpPr>
          <p:nvPr>
            <p:ph type="sldNum" sz="quarter" idx="12"/>
          </p:nvPr>
        </p:nvSpPr>
        <p:spPr/>
        <p:txBody>
          <a:bodyPr/>
          <a:lstStyle/>
          <a:p>
            <a:fld id="{70B9C9EC-1038-4128-99F4-5AD60A5AC2F2}" type="slidenum">
              <a:rPr lang="en-US" smtClean="0"/>
              <a:t>‹#›</a:t>
            </a:fld>
            <a:endParaRPr lang="en-US"/>
          </a:p>
        </p:txBody>
      </p:sp>
    </p:spTree>
    <p:extLst>
      <p:ext uri="{BB962C8B-B14F-4D97-AF65-F5344CB8AC3E}">
        <p14:creationId xmlns:p14="http://schemas.microsoft.com/office/powerpoint/2010/main" val="11659867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443A48D-40E7-4818-B851-82E24D70C86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3D8413D-41B1-4405-A57E-AAB52A144B38}"/>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2A3E3B6-DD0E-4092-B95B-464032DEE861}"/>
              </a:ext>
            </a:extLst>
          </p:cNvPr>
          <p:cNvSpPr>
            <a:spLocks noGrp="1"/>
          </p:cNvSpPr>
          <p:nvPr>
            <p:ph type="dt" sz="half" idx="10"/>
          </p:nvPr>
        </p:nvSpPr>
        <p:spPr/>
        <p:txBody>
          <a:bodyPr/>
          <a:lstStyle/>
          <a:p>
            <a:fld id="{025D724A-CAF8-48E9-AF4B-3076C39E9A63}" type="datetimeFigureOut">
              <a:rPr lang="en-US" smtClean="0"/>
              <a:t>5/24/2018</a:t>
            </a:fld>
            <a:endParaRPr lang="en-US"/>
          </a:p>
        </p:txBody>
      </p:sp>
      <p:sp>
        <p:nvSpPr>
          <p:cNvPr id="5" name="Footer Placeholder 4">
            <a:extLst>
              <a:ext uri="{FF2B5EF4-FFF2-40B4-BE49-F238E27FC236}">
                <a16:creationId xmlns:a16="http://schemas.microsoft.com/office/drawing/2014/main" id="{112BBCB7-90E7-4D59-BDB6-58E417CA27C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385751D-7F76-4E4B-A8B8-41594FA1B007}"/>
              </a:ext>
            </a:extLst>
          </p:cNvPr>
          <p:cNvSpPr>
            <a:spLocks noGrp="1"/>
          </p:cNvSpPr>
          <p:nvPr>
            <p:ph type="sldNum" sz="quarter" idx="12"/>
          </p:nvPr>
        </p:nvSpPr>
        <p:spPr/>
        <p:txBody>
          <a:bodyPr/>
          <a:lstStyle/>
          <a:p>
            <a:fld id="{70B9C9EC-1038-4128-99F4-5AD60A5AC2F2}" type="slidenum">
              <a:rPr lang="en-US" smtClean="0"/>
              <a:t>‹#›</a:t>
            </a:fld>
            <a:endParaRPr lang="en-US"/>
          </a:p>
        </p:txBody>
      </p:sp>
    </p:spTree>
    <p:extLst>
      <p:ext uri="{BB962C8B-B14F-4D97-AF65-F5344CB8AC3E}">
        <p14:creationId xmlns:p14="http://schemas.microsoft.com/office/powerpoint/2010/main" val="96639103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7"/>
        <p:cNvGrpSpPr/>
        <p:nvPr/>
      </p:nvGrpSpPr>
      <p:grpSpPr>
        <a:xfrm>
          <a:off x="0" y="0"/>
          <a:ext cx="0" cy="0"/>
          <a:chOff x="0" y="0"/>
          <a:chExt cx="0" cy="0"/>
        </a:xfrm>
      </p:grpSpPr>
      <p:sp>
        <p:nvSpPr>
          <p:cNvPr id="18" name="Shape 18"/>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lstStyle>
            <a:lvl1pPr marR="0" lvl="0" algn="l" rtl="0">
              <a:lnSpc>
                <a:spcPct val="90000"/>
              </a:lnSpc>
              <a:spcBef>
                <a:spcPts val="0"/>
              </a:spcBef>
              <a:spcAft>
                <a:spcPts val="0"/>
              </a:spcAft>
              <a:buClr>
                <a:schemeClr val="dk1"/>
              </a:buClr>
              <a:buSzPts val="2800"/>
              <a:buFont typeface="Calibri" panose="020F0502020204030204"/>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lnSpc>
                <a:spcPct val="100000"/>
              </a:lnSpc>
              <a:spcBef>
                <a:spcPts val="0"/>
              </a:spcBef>
              <a:spcAft>
                <a:spcPts val="0"/>
              </a:spcAft>
              <a:buClr>
                <a:srgbClr val="000000"/>
              </a:buClr>
              <a:buSzPts val="2800"/>
              <a:buFont typeface="Arial" panose="020B0604020202020204"/>
              <a:buNone/>
              <a:defRPr sz="2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2800"/>
              <a:buFont typeface="Arial" panose="020B0604020202020204"/>
              <a:buNone/>
              <a:defRPr sz="2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2800"/>
              <a:buFont typeface="Arial" panose="020B0604020202020204"/>
              <a:buNone/>
              <a:defRPr sz="2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2800"/>
              <a:buFont typeface="Arial" panose="020B0604020202020204"/>
              <a:buNone/>
              <a:defRPr sz="2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2800"/>
              <a:buFont typeface="Arial" panose="020B0604020202020204"/>
              <a:buNone/>
              <a:defRPr sz="2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2800"/>
              <a:buFont typeface="Arial" panose="020B0604020202020204"/>
              <a:buNone/>
              <a:defRPr sz="2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2800"/>
              <a:buFont typeface="Arial" panose="020B0604020202020204"/>
              <a:buNone/>
              <a:defRPr sz="2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2800"/>
              <a:buFont typeface="Arial" panose="020B0604020202020204"/>
              <a:buNone/>
              <a:defRPr sz="2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9" name="Shape 19"/>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lstStyle>
            <a:lvl1pPr marL="609585" marR="0" lvl="0" indent="-457189" algn="l" rtl="0">
              <a:lnSpc>
                <a:spcPct val="90000"/>
              </a:lnSpc>
              <a:spcBef>
                <a:spcPts val="0"/>
              </a:spcBef>
              <a:spcAft>
                <a:spcPts val="0"/>
              </a:spcAft>
              <a:buClr>
                <a:schemeClr val="dk1"/>
              </a:buClr>
              <a:buSzPts val="1800"/>
              <a:buFont typeface="Arial" panose="020B0604020202020204"/>
              <a:buChar char="●"/>
              <a:defRPr sz="2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1219170" marR="0" lvl="1" indent="-423323" algn="l" rtl="0">
              <a:lnSpc>
                <a:spcPct val="90000"/>
              </a:lnSpc>
              <a:spcBef>
                <a:spcPts val="2133"/>
              </a:spcBef>
              <a:spcAft>
                <a:spcPts val="0"/>
              </a:spcAft>
              <a:buClr>
                <a:schemeClr val="dk1"/>
              </a:buClr>
              <a:buSzPts val="1400"/>
              <a:buFont typeface="Arial" panose="020B0604020202020204"/>
              <a:buChar char="○"/>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828754" marR="0" lvl="2" indent="-423323" algn="l" rtl="0">
              <a:lnSpc>
                <a:spcPct val="90000"/>
              </a:lnSpc>
              <a:spcBef>
                <a:spcPts val="2133"/>
              </a:spcBef>
              <a:spcAft>
                <a:spcPts val="0"/>
              </a:spcAft>
              <a:buClr>
                <a:schemeClr val="dk1"/>
              </a:buClr>
              <a:buSzPts val="14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2438339" marR="0" lvl="3" indent="-423323" algn="l" rtl="0">
              <a:lnSpc>
                <a:spcPct val="90000"/>
              </a:lnSpc>
              <a:spcBef>
                <a:spcPts val="2133"/>
              </a:spcBef>
              <a:spcAft>
                <a:spcPts val="0"/>
              </a:spcAft>
              <a:buClr>
                <a:schemeClr val="dk1"/>
              </a:buClr>
              <a:buSzPts val="14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3047924" marR="0" lvl="4" indent="-423323" algn="l" rtl="0">
              <a:lnSpc>
                <a:spcPct val="90000"/>
              </a:lnSpc>
              <a:spcBef>
                <a:spcPts val="2133"/>
              </a:spcBef>
              <a:spcAft>
                <a:spcPts val="0"/>
              </a:spcAft>
              <a:buClr>
                <a:schemeClr val="dk1"/>
              </a:buClr>
              <a:buSzPts val="14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3657509" marR="0" lvl="5" indent="-423323" algn="l" rtl="0">
              <a:lnSpc>
                <a:spcPct val="90000"/>
              </a:lnSpc>
              <a:spcBef>
                <a:spcPts val="2133"/>
              </a:spcBef>
              <a:spcAft>
                <a:spcPts val="0"/>
              </a:spcAft>
              <a:buClr>
                <a:schemeClr val="dk1"/>
              </a:buClr>
              <a:buSzPts val="14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4267093" marR="0" lvl="6" indent="-423323" algn="l" rtl="0">
              <a:lnSpc>
                <a:spcPct val="90000"/>
              </a:lnSpc>
              <a:spcBef>
                <a:spcPts val="2133"/>
              </a:spcBef>
              <a:spcAft>
                <a:spcPts val="0"/>
              </a:spcAft>
              <a:buClr>
                <a:schemeClr val="dk1"/>
              </a:buClr>
              <a:buSzPts val="14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4876678" marR="0" lvl="7" indent="-423323" algn="l" rtl="0">
              <a:lnSpc>
                <a:spcPct val="90000"/>
              </a:lnSpc>
              <a:spcBef>
                <a:spcPts val="2133"/>
              </a:spcBef>
              <a:spcAft>
                <a:spcPts val="0"/>
              </a:spcAft>
              <a:buClr>
                <a:schemeClr val="dk1"/>
              </a:buClr>
              <a:buSzPts val="14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5486263" marR="0" lvl="8" indent="-423323" algn="l" rtl="0">
              <a:lnSpc>
                <a:spcPct val="90000"/>
              </a:lnSpc>
              <a:spcBef>
                <a:spcPts val="2133"/>
              </a:spcBef>
              <a:spcAft>
                <a:spcPts val="2133"/>
              </a:spcAft>
              <a:buClr>
                <a:schemeClr val="dk1"/>
              </a:buClr>
              <a:buSzPts val="14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20" name="Shape 20"/>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900"/>
              <a:buFont typeface="Arial" panose="020B0604020202020204"/>
              <a:buNone/>
              <a:defRPr sz="1200" b="0" i="0" u="none" strike="noStrike" cap="none">
                <a:solidFill>
                  <a:srgbClr val="888888"/>
                </a:solidFill>
                <a:latin typeface="Arial" panose="020B0604020202020204"/>
                <a:ea typeface="Arial" panose="020B0604020202020204"/>
                <a:cs typeface="Arial" panose="020B0604020202020204"/>
                <a:sym typeface="Arial" panose="020B0604020202020204"/>
              </a:defRPr>
            </a:lvl1pPr>
            <a:lvl2pPr marL="0" marR="0" lvl="1" indent="0" algn="r" rtl="0">
              <a:lnSpc>
                <a:spcPct val="100000"/>
              </a:lnSpc>
              <a:spcBef>
                <a:spcPts val="0"/>
              </a:spcBef>
              <a:spcAft>
                <a:spcPts val="0"/>
              </a:spcAft>
              <a:buClr>
                <a:srgbClr val="000000"/>
              </a:buClr>
              <a:buSzPts val="900"/>
              <a:buFont typeface="Arial" panose="020B0604020202020204"/>
              <a:buNone/>
              <a:defRPr sz="1200" b="0" i="0" u="none" strike="noStrike" cap="none">
                <a:solidFill>
                  <a:srgbClr val="888888"/>
                </a:solidFill>
                <a:latin typeface="Arial" panose="020B0604020202020204"/>
                <a:ea typeface="Arial" panose="020B0604020202020204"/>
                <a:cs typeface="Arial" panose="020B0604020202020204"/>
                <a:sym typeface="Arial" panose="020B0604020202020204"/>
              </a:defRPr>
            </a:lvl2pPr>
            <a:lvl3pPr marL="0" marR="0" lvl="2" indent="0" algn="r" rtl="0">
              <a:lnSpc>
                <a:spcPct val="100000"/>
              </a:lnSpc>
              <a:spcBef>
                <a:spcPts val="0"/>
              </a:spcBef>
              <a:spcAft>
                <a:spcPts val="0"/>
              </a:spcAft>
              <a:buClr>
                <a:srgbClr val="000000"/>
              </a:buClr>
              <a:buSzPts val="900"/>
              <a:buFont typeface="Arial" panose="020B0604020202020204"/>
              <a:buNone/>
              <a:defRPr sz="1200" b="0" i="0" u="none" strike="noStrike" cap="none">
                <a:solidFill>
                  <a:srgbClr val="888888"/>
                </a:solidFill>
                <a:latin typeface="Arial" panose="020B0604020202020204"/>
                <a:ea typeface="Arial" panose="020B0604020202020204"/>
                <a:cs typeface="Arial" panose="020B0604020202020204"/>
                <a:sym typeface="Arial" panose="020B0604020202020204"/>
              </a:defRPr>
            </a:lvl3pPr>
            <a:lvl4pPr marL="0" marR="0" lvl="3" indent="0" algn="r" rtl="0">
              <a:lnSpc>
                <a:spcPct val="100000"/>
              </a:lnSpc>
              <a:spcBef>
                <a:spcPts val="0"/>
              </a:spcBef>
              <a:spcAft>
                <a:spcPts val="0"/>
              </a:spcAft>
              <a:buClr>
                <a:srgbClr val="000000"/>
              </a:buClr>
              <a:buSzPts val="900"/>
              <a:buFont typeface="Arial" panose="020B0604020202020204"/>
              <a:buNone/>
              <a:defRPr sz="1200" b="0" i="0" u="none" strike="noStrike" cap="none">
                <a:solidFill>
                  <a:srgbClr val="888888"/>
                </a:solidFill>
                <a:latin typeface="Arial" panose="020B0604020202020204"/>
                <a:ea typeface="Arial" panose="020B0604020202020204"/>
                <a:cs typeface="Arial" panose="020B0604020202020204"/>
                <a:sym typeface="Arial" panose="020B0604020202020204"/>
              </a:defRPr>
            </a:lvl4pPr>
            <a:lvl5pPr marL="0" marR="0" lvl="4" indent="0" algn="r" rtl="0">
              <a:lnSpc>
                <a:spcPct val="100000"/>
              </a:lnSpc>
              <a:spcBef>
                <a:spcPts val="0"/>
              </a:spcBef>
              <a:spcAft>
                <a:spcPts val="0"/>
              </a:spcAft>
              <a:buClr>
                <a:srgbClr val="000000"/>
              </a:buClr>
              <a:buSzPts val="900"/>
              <a:buFont typeface="Arial" panose="020B0604020202020204"/>
              <a:buNone/>
              <a:defRPr sz="1200" b="0" i="0" u="none" strike="noStrike" cap="none">
                <a:solidFill>
                  <a:srgbClr val="888888"/>
                </a:solidFill>
                <a:latin typeface="Arial" panose="020B0604020202020204"/>
                <a:ea typeface="Arial" panose="020B0604020202020204"/>
                <a:cs typeface="Arial" panose="020B0604020202020204"/>
                <a:sym typeface="Arial" panose="020B0604020202020204"/>
              </a:defRPr>
            </a:lvl5pPr>
            <a:lvl6pPr marL="0" marR="0" lvl="5" indent="0" algn="r" rtl="0">
              <a:lnSpc>
                <a:spcPct val="100000"/>
              </a:lnSpc>
              <a:spcBef>
                <a:spcPts val="0"/>
              </a:spcBef>
              <a:spcAft>
                <a:spcPts val="0"/>
              </a:spcAft>
              <a:buClr>
                <a:srgbClr val="000000"/>
              </a:buClr>
              <a:buSzPts val="900"/>
              <a:buFont typeface="Arial" panose="020B0604020202020204"/>
              <a:buNone/>
              <a:defRPr sz="1200" b="0" i="0" u="none" strike="noStrike" cap="none">
                <a:solidFill>
                  <a:srgbClr val="888888"/>
                </a:solidFill>
                <a:latin typeface="Arial" panose="020B0604020202020204"/>
                <a:ea typeface="Arial" panose="020B0604020202020204"/>
                <a:cs typeface="Arial" panose="020B0604020202020204"/>
                <a:sym typeface="Arial" panose="020B0604020202020204"/>
              </a:defRPr>
            </a:lvl6pPr>
            <a:lvl7pPr marL="0" marR="0" lvl="6" indent="0" algn="r" rtl="0">
              <a:lnSpc>
                <a:spcPct val="100000"/>
              </a:lnSpc>
              <a:spcBef>
                <a:spcPts val="0"/>
              </a:spcBef>
              <a:spcAft>
                <a:spcPts val="0"/>
              </a:spcAft>
              <a:buClr>
                <a:srgbClr val="000000"/>
              </a:buClr>
              <a:buSzPts val="900"/>
              <a:buFont typeface="Arial" panose="020B0604020202020204"/>
              <a:buNone/>
              <a:defRPr sz="1200" b="0" i="0" u="none" strike="noStrike" cap="none">
                <a:solidFill>
                  <a:srgbClr val="888888"/>
                </a:solidFill>
                <a:latin typeface="Arial" panose="020B0604020202020204"/>
                <a:ea typeface="Arial" panose="020B0604020202020204"/>
                <a:cs typeface="Arial" panose="020B0604020202020204"/>
                <a:sym typeface="Arial" panose="020B0604020202020204"/>
              </a:defRPr>
            </a:lvl7pPr>
            <a:lvl8pPr marL="0" marR="0" lvl="7" indent="0" algn="r" rtl="0">
              <a:lnSpc>
                <a:spcPct val="100000"/>
              </a:lnSpc>
              <a:spcBef>
                <a:spcPts val="0"/>
              </a:spcBef>
              <a:spcAft>
                <a:spcPts val="0"/>
              </a:spcAft>
              <a:buClr>
                <a:srgbClr val="000000"/>
              </a:buClr>
              <a:buSzPts val="900"/>
              <a:buFont typeface="Arial" panose="020B0604020202020204"/>
              <a:buNone/>
              <a:defRPr sz="1200" b="0" i="0" u="none" strike="noStrike" cap="none">
                <a:solidFill>
                  <a:srgbClr val="888888"/>
                </a:solidFill>
                <a:latin typeface="Arial" panose="020B0604020202020204"/>
                <a:ea typeface="Arial" panose="020B0604020202020204"/>
                <a:cs typeface="Arial" panose="020B0604020202020204"/>
                <a:sym typeface="Arial" panose="020B0604020202020204"/>
              </a:defRPr>
            </a:lvl8pPr>
            <a:lvl9pPr marL="0" marR="0" lvl="8" indent="0" algn="r" rtl="0">
              <a:lnSpc>
                <a:spcPct val="100000"/>
              </a:lnSpc>
              <a:spcBef>
                <a:spcPts val="0"/>
              </a:spcBef>
              <a:spcAft>
                <a:spcPts val="0"/>
              </a:spcAft>
              <a:buClr>
                <a:srgbClr val="000000"/>
              </a:buClr>
              <a:buSzPts val="900"/>
              <a:buFont typeface="Arial" panose="020B0604020202020204"/>
              <a:buNone/>
              <a:defRPr sz="1200" b="0" i="0" u="none" strike="noStrike" cap="none">
                <a:solidFill>
                  <a:srgbClr val="888888"/>
                </a:solidFill>
                <a:latin typeface="Arial" panose="020B0604020202020204"/>
                <a:ea typeface="Arial" panose="020B0604020202020204"/>
                <a:cs typeface="Arial" panose="020B0604020202020204"/>
                <a:sym typeface="Arial" panose="020B0604020202020204"/>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41582797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6A0170-445C-40D2-8DA6-2521F8C5977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29DF773-943D-4416-BCC6-90094BD739DA}"/>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DF6A6E2-D573-4A8A-9758-DA42B3FF1969}"/>
              </a:ext>
            </a:extLst>
          </p:cNvPr>
          <p:cNvSpPr>
            <a:spLocks noGrp="1"/>
          </p:cNvSpPr>
          <p:nvPr>
            <p:ph type="dt" sz="half" idx="10"/>
          </p:nvPr>
        </p:nvSpPr>
        <p:spPr/>
        <p:txBody>
          <a:bodyPr/>
          <a:lstStyle/>
          <a:p>
            <a:fld id="{025D724A-CAF8-48E9-AF4B-3076C39E9A63}" type="datetimeFigureOut">
              <a:rPr lang="en-US" smtClean="0"/>
              <a:t>5/24/2018</a:t>
            </a:fld>
            <a:endParaRPr lang="en-US"/>
          </a:p>
        </p:txBody>
      </p:sp>
      <p:sp>
        <p:nvSpPr>
          <p:cNvPr id="5" name="Footer Placeholder 4">
            <a:extLst>
              <a:ext uri="{FF2B5EF4-FFF2-40B4-BE49-F238E27FC236}">
                <a16:creationId xmlns:a16="http://schemas.microsoft.com/office/drawing/2014/main" id="{48542BFF-5F55-4955-8363-B19E7E6F929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BBD5B9-AA41-4A17-8E5C-E4155A4F456F}"/>
              </a:ext>
            </a:extLst>
          </p:cNvPr>
          <p:cNvSpPr>
            <a:spLocks noGrp="1"/>
          </p:cNvSpPr>
          <p:nvPr>
            <p:ph type="sldNum" sz="quarter" idx="12"/>
          </p:nvPr>
        </p:nvSpPr>
        <p:spPr/>
        <p:txBody>
          <a:bodyPr/>
          <a:lstStyle/>
          <a:p>
            <a:fld id="{70B9C9EC-1038-4128-99F4-5AD60A5AC2F2}" type="slidenum">
              <a:rPr lang="en-US" smtClean="0"/>
              <a:t>‹#›</a:t>
            </a:fld>
            <a:endParaRPr lang="en-US"/>
          </a:p>
        </p:txBody>
      </p:sp>
    </p:spTree>
    <p:extLst>
      <p:ext uri="{BB962C8B-B14F-4D97-AF65-F5344CB8AC3E}">
        <p14:creationId xmlns:p14="http://schemas.microsoft.com/office/powerpoint/2010/main" val="37551708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2ED933-5B94-4FD1-A67D-97D671292B2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0A9C870-1122-4747-AF37-99E253FB20E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319FAD3B-CE4E-45CF-97FC-E0E27375D4CF}"/>
              </a:ext>
            </a:extLst>
          </p:cNvPr>
          <p:cNvSpPr>
            <a:spLocks noGrp="1"/>
          </p:cNvSpPr>
          <p:nvPr>
            <p:ph type="dt" sz="half" idx="10"/>
          </p:nvPr>
        </p:nvSpPr>
        <p:spPr/>
        <p:txBody>
          <a:bodyPr/>
          <a:lstStyle/>
          <a:p>
            <a:fld id="{025D724A-CAF8-48E9-AF4B-3076C39E9A63}" type="datetimeFigureOut">
              <a:rPr lang="en-US" smtClean="0"/>
              <a:t>5/24/2018</a:t>
            </a:fld>
            <a:endParaRPr lang="en-US"/>
          </a:p>
        </p:txBody>
      </p:sp>
      <p:sp>
        <p:nvSpPr>
          <p:cNvPr id="5" name="Footer Placeholder 4">
            <a:extLst>
              <a:ext uri="{FF2B5EF4-FFF2-40B4-BE49-F238E27FC236}">
                <a16:creationId xmlns:a16="http://schemas.microsoft.com/office/drawing/2014/main" id="{5A79684C-B395-4D3D-BD0F-09364172DB2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E4B27B7-E126-43C2-8B27-DE2C469B89C0}"/>
              </a:ext>
            </a:extLst>
          </p:cNvPr>
          <p:cNvSpPr>
            <a:spLocks noGrp="1"/>
          </p:cNvSpPr>
          <p:nvPr>
            <p:ph type="sldNum" sz="quarter" idx="12"/>
          </p:nvPr>
        </p:nvSpPr>
        <p:spPr/>
        <p:txBody>
          <a:bodyPr/>
          <a:lstStyle/>
          <a:p>
            <a:fld id="{70B9C9EC-1038-4128-99F4-5AD60A5AC2F2}" type="slidenum">
              <a:rPr lang="en-US" smtClean="0"/>
              <a:t>‹#›</a:t>
            </a:fld>
            <a:endParaRPr lang="en-US"/>
          </a:p>
        </p:txBody>
      </p:sp>
    </p:spTree>
    <p:extLst>
      <p:ext uri="{BB962C8B-B14F-4D97-AF65-F5344CB8AC3E}">
        <p14:creationId xmlns:p14="http://schemas.microsoft.com/office/powerpoint/2010/main" val="35421040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2AC99C-C9E6-4C99-9258-37953FE1FC9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9963F16-497D-42A7-9336-8F1F44CB3334}"/>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EE0AFD3-24A4-44E9-9848-0A3F9AEA69C5}"/>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A590B2E-1DCD-447E-98D1-1271C6A92C17}"/>
              </a:ext>
            </a:extLst>
          </p:cNvPr>
          <p:cNvSpPr>
            <a:spLocks noGrp="1"/>
          </p:cNvSpPr>
          <p:nvPr>
            <p:ph type="dt" sz="half" idx="10"/>
          </p:nvPr>
        </p:nvSpPr>
        <p:spPr/>
        <p:txBody>
          <a:bodyPr/>
          <a:lstStyle/>
          <a:p>
            <a:fld id="{025D724A-CAF8-48E9-AF4B-3076C39E9A63}" type="datetimeFigureOut">
              <a:rPr lang="en-US" smtClean="0"/>
              <a:t>5/24/2018</a:t>
            </a:fld>
            <a:endParaRPr lang="en-US"/>
          </a:p>
        </p:txBody>
      </p:sp>
      <p:sp>
        <p:nvSpPr>
          <p:cNvPr id="6" name="Footer Placeholder 5">
            <a:extLst>
              <a:ext uri="{FF2B5EF4-FFF2-40B4-BE49-F238E27FC236}">
                <a16:creationId xmlns:a16="http://schemas.microsoft.com/office/drawing/2014/main" id="{BB329326-F77F-4C62-ABE0-F0F72744B04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29A93C4-7D21-473A-B4C9-A6665207EFA0}"/>
              </a:ext>
            </a:extLst>
          </p:cNvPr>
          <p:cNvSpPr>
            <a:spLocks noGrp="1"/>
          </p:cNvSpPr>
          <p:nvPr>
            <p:ph type="sldNum" sz="quarter" idx="12"/>
          </p:nvPr>
        </p:nvSpPr>
        <p:spPr/>
        <p:txBody>
          <a:bodyPr/>
          <a:lstStyle/>
          <a:p>
            <a:fld id="{70B9C9EC-1038-4128-99F4-5AD60A5AC2F2}" type="slidenum">
              <a:rPr lang="en-US" smtClean="0"/>
              <a:t>‹#›</a:t>
            </a:fld>
            <a:endParaRPr lang="en-US"/>
          </a:p>
        </p:txBody>
      </p:sp>
    </p:spTree>
    <p:extLst>
      <p:ext uri="{BB962C8B-B14F-4D97-AF65-F5344CB8AC3E}">
        <p14:creationId xmlns:p14="http://schemas.microsoft.com/office/powerpoint/2010/main" val="4668720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698BAB-5FCB-45C8-B193-F52D88B2FE8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79FE882-C890-4397-B71C-E8B734A300A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E80FB96B-ACE5-4C97-B44A-1D30AB0B956F}"/>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F0B83BE-861B-4138-AFA6-86495346B28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AEAB373F-3CF5-4B49-B5B8-99CEE62F75C3}"/>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80D2A82-4785-4C40-9B7F-16BFF16A6824}"/>
              </a:ext>
            </a:extLst>
          </p:cNvPr>
          <p:cNvSpPr>
            <a:spLocks noGrp="1"/>
          </p:cNvSpPr>
          <p:nvPr>
            <p:ph type="dt" sz="half" idx="10"/>
          </p:nvPr>
        </p:nvSpPr>
        <p:spPr/>
        <p:txBody>
          <a:bodyPr/>
          <a:lstStyle/>
          <a:p>
            <a:fld id="{025D724A-CAF8-48E9-AF4B-3076C39E9A63}" type="datetimeFigureOut">
              <a:rPr lang="en-US" smtClean="0"/>
              <a:t>5/24/2018</a:t>
            </a:fld>
            <a:endParaRPr lang="en-US"/>
          </a:p>
        </p:txBody>
      </p:sp>
      <p:sp>
        <p:nvSpPr>
          <p:cNvPr id="8" name="Footer Placeholder 7">
            <a:extLst>
              <a:ext uri="{FF2B5EF4-FFF2-40B4-BE49-F238E27FC236}">
                <a16:creationId xmlns:a16="http://schemas.microsoft.com/office/drawing/2014/main" id="{0AF08607-AB2A-4811-8204-3A6978A453D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5AE9AA9-5920-476D-B230-459435ADAFF7}"/>
              </a:ext>
            </a:extLst>
          </p:cNvPr>
          <p:cNvSpPr>
            <a:spLocks noGrp="1"/>
          </p:cNvSpPr>
          <p:nvPr>
            <p:ph type="sldNum" sz="quarter" idx="12"/>
          </p:nvPr>
        </p:nvSpPr>
        <p:spPr/>
        <p:txBody>
          <a:bodyPr/>
          <a:lstStyle/>
          <a:p>
            <a:fld id="{70B9C9EC-1038-4128-99F4-5AD60A5AC2F2}" type="slidenum">
              <a:rPr lang="en-US" smtClean="0"/>
              <a:t>‹#›</a:t>
            </a:fld>
            <a:endParaRPr lang="en-US"/>
          </a:p>
        </p:txBody>
      </p:sp>
    </p:spTree>
    <p:extLst>
      <p:ext uri="{BB962C8B-B14F-4D97-AF65-F5344CB8AC3E}">
        <p14:creationId xmlns:p14="http://schemas.microsoft.com/office/powerpoint/2010/main" val="16506025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75A78-21D5-46D5-A0F8-22F3BB664B2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CFF394E-9D85-4D75-8922-7660713604E4}"/>
              </a:ext>
            </a:extLst>
          </p:cNvPr>
          <p:cNvSpPr>
            <a:spLocks noGrp="1"/>
          </p:cNvSpPr>
          <p:nvPr>
            <p:ph type="dt" sz="half" idx="10"/>
          </p:nvPr>
        </p:nvSpPr>
        <p:spPr/>
        <p:txBody>
          <a:bodyPr/>
          <a:lstStyle/>
          <a:p>
            <a:fld id="{025D724A-CAF8-48E9-AF4B-3076C39E9A63}" type="datetimeFigureOut">
              <a:rPr lang="en-US" smtClean="0"/>
              <a:t>5/24/2018</a:t>
            </a:fld>
            <a:endParaRPr lang="en-US"/>
          </a:p>
        </p:txBody>
      </p:sp>
      <p:sp>
        <p:nvSpPr>
          <p:cNvPr id="4" name="Footer Placeholder 3">
            <a:extLst>
              <a:ext uri="{FF2B5EF4-FFF2-40B4-BE49-F238E27FC236}">
                <a16:creationId xmlns:a16="http://schemas.microsoft.com/office/drawing/2014/main" id="{96126CC4-60FC-446F-B680-1C59125F7BF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8E662EA-A5F5-400F-8E05-281B57F63D41}"/>
              </a:ext>
            </a:extLst>
          </p:cNvPr>
          <p:cNvSpPr>
            <a:spLocks noGrp="1"/>
          </p:cNvSpPr>
          <p:nvPr>
            <p:ph type="sldNum" sz="quarter" idx="12"/>
          </p:nvPr>
        </p:nvSpPr>
        <p:spPr/>
        <p:txBody>
          <a:bodyPr/>
          <a:lstStyle/>
          <a:p>
            <a:fld id="{70B9C9EC-1038-4128-99F4-5AD60A5AC2F2}" type="slidenum">
              <a:rPr lang="en-US" smtClean="0"/>
              <a:t>‹#›</a:t>
            </a:fld>
            <a:endParaRPr lang="en-US"/>
          </a:p>
        </p:txBody>
      </p:sp>
    </p:spTree>
    <p:extLst>
      <p:ext uri="{BB962C8B-B14F-4D97-AF65-F5344CB8AC3E}">
        <p14:creationId xmlns:p14="http://schemas.microsoft.com/office/powerpoint/2010/main" val="30777261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25AD84B-92F6-404E-A1C2-B82F48C2975D}"/>
              </a:ext>
            </a:extLst>
          </p:cNvPr>
          <p:cNvSpPr>
            <a:spLocks noGrp="1"/>
          </p:cNvSpPr>
          <p:nvPr>
            <p:ph type="dt" sz="half" idx="10"/>
          </p:nvPr>
        </p:nvSpPr>
        <p:spPr/>
        <p:txBody>
          <a:bodyPr/>
          <a:lstStyle/>
          <a:p>
            <a:fld id="{025D724A-CAF8-48E9-AF4B-3076C39E9A63}" type="datetimeFigureOut">
              <a:rPr lang="en-US" smtClean="0"/>
              <a:t>5/24/2018</a:t>
            </a:fld>
            <a:endParaRPr lang="en-US"/>
          </a:p>
        </p:txBody>
      </p:sp>
      <p:sp>
        <p:nvSpPr>
          <p:cNvPr id="3" name="Footer Placeholder 2">
            <a:extLst>
              <a:ext uri="{FF2B5EF4-FFF2-40B4-BE49-F238E27FC236}">
                <a16:creationId xmlns:a16="http://schemas.microsoft.com/office/drawing/2014/main" id="{07296108-7E05-4317-B09B-D5F73791ED2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004373E-4D74-4A60-97A1-3406D9B6FF19}"/>
              </a:ext>
            </a:extLst>
          </p:cNvPr>
          <p:cNvSpPr>
            <a:spLocks noGrp="1"/>
          </p:cNvSpPr>
          <p:nvPr>
            <p:ph type="sldNum" sz="quarter" idx="12"/>
          </p:nvPr>
        </p:nvSpPr>
        <p:spPr/>
        <p:txBody>
          <a:bodyPr/>
          <a:lstStyle/>
          <a:p>
            <a:fld id="{70B9C9EC-1038-4128-99F4-5AD60A5AC2F2}" type="slidenum">
              <a:rPr lang="en-US" smtClean="0"/>
              <a:t>‹#›</a:t>
            </a:fld>
            <a:endParaRPr lang="en-US"/>
          </a:p>
        </p:txBody>
      </p:sp>
    </p:spTree>
    <p:extLst>
      <p:ext uri="{BB962C8B-B14F-4D97-AF65-F5344CB8AC3E}">
        <p14:creationId xmlns:p14="http://schemas.microsoft.com/office/powerpoint/2010/main" val="32135143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4924BB-F2B4-43B2-A8D6-3ACC4BEB5A4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9CCA554-8E02-466E-8DE1-09DA5A0254B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17E050A-65C4-4996-A0A2-C218C973A0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70CC034-B11E-4F4F-A99E-6C89CF032D07}"/>
              </a:ext>
            </a:extLst>
          </p:cNvPr>
          <p:cNvSpPr>
            <a:spLocks noGrp="1"/>
          </p:cNvSpPr>
          <p:nvPr>
            <p:ph type="dt" sz="half" idx="10"/>
          </p:nvPr>
        </p:nvSpPr>
        <p:spPr/>
        <p:txBody>
          <a:bodyPr/>
          <a:lstStyle/>
          <a:p>
            <a:fld id="{025D724A-CAF8-48E9-AF4B-3076C39E9A63}" type="datetimeFigureOut">
              <a:rPr lang="en-US" smtClean="0"/>
              <a:t>5/24/2018</a:t>
            </a:fld>
            <a:endParaRPr lang="en-US"/>
          </a:p>
        </p:txBody>
      </p:sp>
      <p:sp>
        <p:nvSpPr>
          <p:cNvPr id="6" name="Footer Placeholder 5">
            <a:extLst>
              <a:ext uri="{FF2B5EF4-FFF2-40B4-BE49-F238E27FC236}">
                <a16:creationId xmlns:a16="http://schemas.microsoft.com/office/drawing/2014/main" id="{8195E8A3-BC41-43D6-B441-A6FFE05B5EC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D2F4DA6-1ED0-4820-9629-34700400C363}"/>
              </a:ext>
            </a:extLst>
          </p:cNvPr>
          <p:cNvSpPr>
            <a:spLocks noGrp="1"/>
          </p:cNvSpPr>
          <p:nvPr>
            <p:ph type="sldNum" sz="quarter" idx="12"/>
          </p:nvPr>
        </p:nvSpPr>
        <p:spPr/>
        <p:txBody>
          <a:bodyPr/>
          <a:lstStyle/>
          <a:p>
            <a:fld id="{70B9C9EC-1038-4128-99F4-5AD60A5AC2F2}" type="slidenum">
              <a:rPr lang="en-US" smtClean="0"/>
              <a:t>‹#›</a:t>
            </a:fld>
            <a:endParaRPr lang="en-US"/>
          </a:p>
        </p:txBody>
      </p:sp>
    </p:spTree>
    <p:extLst>
      <p:ext uri="{BB962C8B-B14F-4D97-AF65-F5344CB8AC3E}">
        <p14:creationId xmlns:p14="http://schemas.microsoft.com/office/powerpoint/2010/main" val="38034387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7CDC0-0D47-4494-9102-CF7F76FB81F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01315A0-703A-444D-952B-5C183A35C35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9B42918-28CB-45C9-B723-FB1B1C6F0D3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9653FC9-B64D-4F3B-9C07-96C0A5888AE0}"/>
              </a:ext>
            </a:extLst>
          </p:cNvPr>
          <p:cNvSpPr>
            <a:spLocks noGrp="1"/>
          </p:cNvSpPr>
          <p:nvPr>
            <p:ph type="dt" sz="half" idx="10"/>
          </p:nvPr>
        </p:nvSpPr>
        <p:spPr/>
        <p:txBody>
          <a:bodyPr/>
          <a:lstStyle/>
          <a:p>
            <a:fld id="{025D724A-CAF8-48E9-AF4B-3076C39E9A63}" type="datetimeFigureOut">
              <a:rPr lang="en-US" smtClean="0"/>
              <a:t>5/24/2018</a:t>
            </a:fld>
            <a:endParaRPr lang="en-US"/>
          </a:p>
        </p:txBody>
      </p:sp>
      <p:sp>
        <p:nvSpPr>
          <p:cNvPr id="6" name="Footer Placeholder 5">
            <a:extLst>
              <a:ext uri="{FF2B5EF4-FFF2-40B4-BE49-F238E27FC236}">
                <a16:creationId xmlns:a16="http://schemas.microsoft.com/office/drawing/2014/main" id="{0B19EA1B-4D85-4652-83B4-FBD28D8D8CB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AD6DFF0-9436-4407-BA9D-21D3DF65D04B}"/>
              </a:ext>
            </a:extLst>
          </p:cNvPr>
          <p:cNvSpPr>
            <a:spLocks noGrp="1"/>
          </p:cNvSpPr>
          <p:nvPr>
            <p:ph type="sldNum" sz="quarter" idx="12"/>
          </p:nvPr>
        </p:nvSpPr>
        <p:spPr/>
        <p:txBody>
          <a:bodyPr/>
          <a:lstStyle/>
          <a:p>
            <a:fld id="{70B9C9EC-1038-4128-99F4-5AD60A5AC2F2}" type="slidenum">
              <a:rPr lang="en-US" smtClean="0"/>
              <a:t>‹#›</a:t>
            </a:fld>
            <a:endParaRPr lang="en-US"/>
          </a:p>
        </p:txBody>
      </p:sp>
    </p:spTree>
    <p:extLst>
      <p:ext uri="{BB962C8B-B14F-4D97-AF65-F5344CB8AC3E}">
        <p14:creationId xmlns:p14="http://schemas.microsoft.com/office/powerpoint/2010/main" val="40102848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7D2DC09-833E-47D2-8B88-18325B0695D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8C31098-CC59-4F81-AE2A-1C834753A7B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6210E73-CF5F-4867-AC5E-549615C79BB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5D724A-CAF8-48E9-AF4B-3076C39E9A63}" type="datetimeFigureOut">
              <a:rPr lang="en-US" smtClean="0"/>
              <a:t>5/24/2018</a:t>
            </a:fld>
            <a:endParaRPr lang="en-US"/>
          </a:p>
        </p:txBody>
      </p:sp>
      <p:sp>
        <p:nvSpPr>
          <p:cNvPr id="5" name="Footer Placeholder 4">
            <a:extLst>
              <a:ext uri="{FF2B5EF4-FFF2-40B4-BE49-F238E27FC236}">
                <a16:creationId xmlns:a16="http://schemas.microsoft.com/office/drawing/2014/main" id="{BCBE252C-5339-4B30-9205-6BD84DD921A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28739FF-97D0-42DA-AE84-3D8F9F7759A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0B9C9EC-1038-4128-99F4-5AD60A5AC2F2}" type="slidenum">
              <a:rPr lang="en-US" smtClean="0"/>
              <a:t>‹#›</a:t>
            </a:fld>
            <a:endParaRPr lang="en-US"/>
          </a:p>
        </p:txBody>
      </p:sp>
    </p:spTree>
    <p:extLst>
      <p:ext uri="{BB962C8B-B14F-4D97-AF65-F5344CB8AC3E}">
        <p14:creationId xmlns:p14="http://schemas.microsoft.com/office/powerpoint/2010/main" val="16894649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hyperlink" Target="https://doi.org/10.1016/j.it.2014.09.004" TargetMode="External"/><Relationship Id="rId2" Type="http://schemas.openxmlformats.org/officeDocument/2006/relationships/image" Target="../media/image18.jpe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hyperlink" Target="https://www.ncbi.nlm.nih.gov/pubmed/?term=28179494+26589402+26069265+25675496+24618469+22641856+24298272%5buid%5d"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hyperlink" Target="https://cran.r-project.org/web/packages/alakazam/vignettes/Diversity-Vignette.pdf"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hyperlink" Target="https://cran.r-project.org/web/packages/alakazam/vignettes/Diversity-Vignette.pdf"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hyperlink" Target="https://www.ncbi.nlm.nih.gov/pubmed/22641856" TargetMode="Externa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Shape 83"/>
        <p:cNvGrpSpPr/>
        <p:nvPr/>
      </p:nvGrpSpPr>
      <p:grpSpPr>
        <a:xfrm>
          <a:off x="0" y="0"/>
          <a:ext cx="0" cy="0"/>
          <a:chOff x="0" y="0"/>
          <a:chExt cx="0" cy="0"/>
        </a:xfrm>
      </p:grpSpPr>
      <p:sp>
        <p:nvSpPr>
          <p:cNvPr id="91" name="Rectangle 90">
            <a:extLst>
              <a:ext uri="{FF2B5EF4-FFF2-40B4-BE49-F238E27FC236}">
                <a16:creationId xmlns:a16="http://schemas.microsoft.com/office/drawing/2014/main" id="{F73FCEB7-CD02-4399-BA74-12D9191D6F72}"/>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6" name="Shape 86"/>
          <p:cNvPicPr preferRelativeResize="0"/>
          <p:nvPr/>
        </p:nvPicPr>
        <p:blipFill rotWithShape="1">
          <a:blip r:embed="rId3">
            <a:extLst/>
          </a:blip>
          <a:srcRect/>
          <a:stretch/>
        </p:blipFill>
        <p:spPr>
          <a:xfrm>
            <a:off x="5186079" y="1415675"/>
            <a:ext cx="6521288" cy="3784976"/>
          </a:xfrm>
          <a:prstGeom prst="rect">
            <a:avLst/>
          </a:prstGeom>
          <a:noFill/>
        </p:spPr>
      </p:pic>
      <p:sp>
        <p:nvSpPr>
          <p:cNvPr id="93" name="Rectangle 92">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rgbClr val="404040">
              <a:alpha val="89804"/>
            </a:srgbClr>
          </a:solidFill>
          <a:ln w="127000" cap="sq" cmpd="thinThick">
            <a:solidFill>
              <a:srgbClr val="595959">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5" name="Straight Connector 94">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
        <p:nvSpPr>
          <p:cNvPr id="84" name="Shape 84"/>
          <p:cNvSpPr txBox="1">
            <a:spLocks noGrp="1"/>
          </p:cNvSpPr>
          <p:nvPr>
            <p:ph type="ctrTitle"/>
          </p:nvPr>
        </p:nvSpPr>
        <p:spPr>
          <a:xfrm>
            <a:off x="674237" y="914400"/>
            <a:ext cx="3657600" cy="2887579"/>
          </a:xfrm>
          <a:prstGeom prst="rect">
            <a:avLst/>
          </a:prstGeom>
        </p:spPr>
        <p:txBody>
          <a:bodyPr spcFirstLastPara="1" lIns="91425" tIns="45700" rIns="91425" bIns="45700" anchorCtr="0">
            <a:normAutofit/>
          </a:bodyPr>
          <a:lstStyle/>
          <a:p>
            <a:pPr>
              <a:spcBef>
                <a:spcPts val="0"/>
              </a:spcBef>
              <a:buClr>
                <a:schemeClr val="dk1"/>
              </a:buClr>
              <a:buSzPts val="5400"/>
            </a:pPr>
            <a:r>
              <a:rPr lang="en-US" sz="3000" b="0" i="0" u="none" strike="noStrike" cap="none" dirty="0">
                <a:solidFill>
                  <a:srgbClr val="FFFFFF"/>
                </a:solidFill>
                <a:latin typeface="Calibri"/>
                <a:ea typeface="Calibri"/>
                <a:cs typeface="Calibri"/>
                <a:sym typeface="Calibri"/>
              </a:rPr>
              <a:t>Immune </a:t>
            </a:r>
            <a:r>
              <a:rPr lang="en-US" sz="3000" dirty="0">
                <a:solidFill>
                  <a:srgbClr val="FFFFFF"/>
                </a:solidFill>
                <a:latin typeface="Calibri"/>
                <a:ea typeface="Calibri"/>
                <a:cs typeface="Calibri"/>
                <a:sym typeface="Calibri"/>
              </a:rPr>
              <a:t>Receptor</a:t>
            </a:r>
            <a:r>
              <a:rPr lang="en-US" sz="3000" b="0" i="0" u="none" strike="noStrike" cap="none" dirty="0">
                <a:solidFill>
                  <a:srgbClr val="FFFFFF"/>
                </a:solidFill>
                <a:latin typeface="Calibri"/>
                <a:ea typeface="Calibri"/>
                <a:cs typeface="Calibri"/>
                <a:sym typeface="Calibri"/>
              </a:rPr>
              <a:t> </a:t>
            </a:r>
            <a:r>
              <a:rPr lang="en-US" sz="3000" dirty="0">
                <a:solidFill>
                  <a:srgbClr val="FFFFFF"/>
                </a:solidFill>
                <a:latin typeface="Calibri"/>
                <a:ea typeface="Calibri"/>
                <a:cs typeface="Calibri"/>
                <a:sym typeface="Calibri"/>
              </a:rPr>
              <a:t>Profiling</a:t>
            </a:r>
            <a:r>
              <a:rPr lang="en-US" sz="3000" b="0" i="0" u="none" strike="noStrike" cap="none" dirty="0">
                <a:solidFill>
                  <a:srgbClr val="FFFFFF"/>
                </a:solidFill>
                <a:latin typeface="Calibri"/>
                <a:ea typeface="Calibri"/>
                <a:cs typeface="Calibri"/>
                <a:sym typeface="Calibri"/>
              </a:rPr>
              <a:t> </a:t>
            </a:r>
            <a:r>
              <a:rPr lang="en-US" sz="3000" dirty="0" err="1">
                <a:solidFill>
                  <a:srgbClr val="FFFFFF"/>
                </a:solidFill>
                <a:latin typeface="Calibri"/>
                <a:ea typeface="Calibri"/>
                <a:cs typeface="Calibri"/>
                <a:sym typeface="Calibri"/>
              </a:rPr>
              <a:t>Nanocourse</a:t>
            </a:r>
            <a:r>
              <a:rPr lang="en-US" sz="3000" b="0" i="0" u="none" strike="noStrike" cap="none" dirty="0">
                <a:solidFill>
                  <a:srgbClr val="FFFFFF"/>
                </a:solidFill>
                <a:latin typeface="Calibri"/>
                <a:ea typeface="Calibri"/>
                <a:cs typeface="Calibri"/>
                <a:sym typeface="Calibri"/>
              </a:rPr>
              <a:t>:</a:t>
            </a:r>
            <a:br>
              <a:rPr lang="en-US" sz="3000" b="0" i="0" u="none" strike="noStrike" cap="none" dirty="0">
                <a:solidFill>
                  <a:srgbClr val="FFFFFF"/>
                </a:solidFill>
                <a:latin typeface="Calibri"/>
                <a:ea typeface="Calibri"/>
                <a:cs typeface="Calibri"/>
              </a:rPr>
            </a:br>
            <a:r>
              <a:rPr lang="en-US" sz="3000" b="0" i="0" u="none" strike="noStrike" cap="none" dirty="0">
                <a:solidFill>
                  <a:srgbClr val="FFFFFF"/>
                </a:solidFill>
                <a:latin typeface="Calibri"/>
                <a:ea typeface="Calibri"/>
                <a:cs typeface="Calibri"/>
                <a:sym typeface="Calibri"/>
              </a:rPr>
              <a:t>Session 2- </a:t>
            </a:r>
            <a:r>
              <a:rPr lang="en-US" sz="3000" dirty="0">
                <a:solidFill>
                  <a:srgbClr val="FFFFFF"/>
                </a:solidFill>
                <a:latin typeface="Calibri"/>
                <a:ea typeface="Calibri"/>
                <a:cs typeface="Calibri"/>
                <a:sym typeface="Calibri"/>
              </a:rPr>
              <a:t>C</a:t>
            </a:r>
            <a:r>
              <a:rPr lang="en-US" sz="3000" b="0" i="0" u="none" strike="noStrike" cap="none" dirty="0">
                <a:solidFill>
                  <a:srgbClr val="FFFFFF"/>
                </a:solidFill>
                <a:latin typeface="Calibri"/>
                <a:ea typeface="Calibri"/>
                <a:cs typeface="Calibri"/>
                <a:sym typeface="Calibri"/>
              </a:rPr>
              <a:t>ommunity </a:t>
            </a:r>
            <a:r>
              <a:rPr lang="en-US" sz="3000" dirty="0">
                <a:solidFill>
                  <a:srgbClr val="FFFFFF"/>
                </a:solidFill>
                <a:latin typeface="Calibri"/>
                <a:ea typeface="Calibri"/>
                <a:cs typeface="Calibri"/>
                <a:sym typeface="Calibri"/>
              </a:rPr>
              <a:t>standards, Data</a:t>
            </a:r>
            <a:r>
              <a:rPr lang="en-US" sz="3000" b="0" i="0" u="none" strike="noStrike" cap="none" dirty="0">
                <a:solidFill>
                  <a:srgbClr val="FFFFFF"/>
                </a:solidFill>
                <a:latin typeface="Calibri"/>
                <a:ea typeface="Calibri"/>
                <a:cs typeface="Calibri"/>
                <a:sym typeface="Calibri"/>
              </a:rPr>
              <a:t> </a:t>
            </a:r>
            <a:r>
              <a:rPr lang="en-US" sz="3000" dirty="0">
                <a:solidFill>
                  <a:srgbClr val="FFFFFF"/>
                </a:solidFill>
                <a:latin typeface="Calibri"/>
                <a:ea typeface="Calibri"/>
                <a:cs typeface="Calibri"/>
                <a:sym typeface="Calibri"/>
              </a:rPr>
              <a:t>analysis and interpretation</a:t>
            </a:r>
            <a:endParaRPr lang="en-US" sz="3000" b="0" i="0" u="none" strike="noStrike" cap="none" dirty="0">
              <a:solidFill>
                <a:srgbClr val="FFFFFF"/>
              </a:solidFill>
              <a:latin typeface="Calibri"/>
              <a:ea typeface="Calibri"/>
              <a:cs typeface="Calibri"/>
              <a:sym typeface="Calibri"/>
            </a:endParaRPr>
          </a:p>
        </p:txBody>
      </p:sp>
      <p:sp>
        <p:nvSpPr>
          <p:cNvPr id="85" name="Shape 85"/>
          <p:cNvSpPr txBox="1">
            <a:spLocks noGrp="1"/>
          </p:cNvSpPr>
          <p:nvPr>
            <p:ph type="subTitle" idx="1"/>
          </p:nvPr>
        </p:nvSpPr>
        <p:spPr>
          <a:xfrm>
            <a:off x="674237" y="4170501"/>
            <a:ext cx="3657600" cy="1525597"/>
          </a:xfrm>
          <a:prstGeom prst="rect">
            <a:avLst/>
          </a:prstGeom>
        </p:spPr>
        <p:txBody>
          <a:bodyPr spcFirstLastPara="1" lIns="91425" tIns="45700" rIns="91425" bIns="45700" anchorCtr="0">
            <a:normAutofit/>
          </a:bodyPr>
          <a:lstStyle/>
          <a:p>
            <a:pPr marL="0" marR="0" lvl="0" indent="0" rtl="0">
              <a:spcBef>
                <a:spcPts val="0"/>
              </a:spcBef>
              <a:spcAft>
                <a:spcPts val="0"/>
              </a:spcAft>
              <a:buClr>
                <a:schemeClr val="dk1"/>
              </a:buClr>
              <a:buSzPts val="2400"/>
              <a:buFont typeface="Arial"/>
              <a:buNone/>
            </a:pPr>
            <a:r>
              <a:rPr lang="en-US" sz="2000" b="0" i="0" u="none" strike="noStrike" cap="none">
                <a:solidFill>
                  <a:srgbClr val="FFFFFF"/>
                </a:solidFill>
                <a:latin typeface="Calibri"/>
                <a:ea typeface="Calibri"/>
                <a:cs typeface="Calibri"/>
                <a:sym typeface="Calibri"/>
              </a:rPr>
              <a:t>Organized by the VDJServer Team</a:t>
            </a:r>
            <a:endParaRPr lang="en-US" sz="2000">
              <a:solidFill>
                <a:srgbClr val="FFFFFF"/>
              </a:solidFill>
            </a:endParaRPr>
          </a:p>
          <a:p>
            <a:pPr marL="0" marR="0" lvl="0" indent="0" rtl="0">
              <a:spcBef>
                <a:spcPts val="1000"/>
              </a:spcBef>
              <a:spcAft>
                <a:spcPts val="0"/>
              </a:spcAft>
              <a:buClr>
                <a:schemeClr val="dk1"/>
              </a:buClr>
              <a:buSzPts val="2400"/>
              <a:buFont typeface="Arial"/>
              <a:buNone/>
            </a:pPr>
            <a:r>
              <a:rPr lang="en-US" sz="2000" b="0" i="0" u="none" strike="noStrike" cap="none">
                <a:solidFill>
                  <a:srgbClr val="FFFFFF"/>
                </a:solidFill>
                <a:latin typeface="Calibri"/>
                <a:ea typeface="Calibri"/>
                <a:cs typeface="Calibri"/>
                <a:sym typeface="Calibri"/>
              </a:rPr>
              <a:t>June 1, 2018</a:t>
            </a:r>
            <a:endParaRPr lang="en-US" sz="2000">
              <a:solidFill>
                <a:srgbClr val="FFFFFF"/>
              </a:solidFill>
            </a:endParaRPr>
          </a:p>
          <a:p>
            <a:pPr marL="0" marR="0" lvl="0" indent="0" rtl="0">
              <a:spcBef>
                <a:spcPts val="1000"/>
              </a:spcBef>
              <a:spcAft>
                <a:spcPts val="0"/>
              </a:spcAft>
              <a:buClr>
                <a:schemeClr val="dk1"/>
              </a:buClr>
              <a:buSzPts val="2400"/>
              <a:buFont typeface="Arial"/>
              <a:buNone/>
            </a:pPr>
            <a:r>
              <a:rPr lang="en-US" sz="2000" b="0" i="0" u="none" strike="noStrike" cap="none">
                <a:solidFill>
                  <a:srgbClr val="FFFFFF"/>
                </a:solidFill>
                <a:latin typeface="Calibri"/>
                <a:ea typeface="Calibri"/>
                <a:cs typeface="Calibri"/>
                <a:sym typeface="Calibri"/>
              </a:rPr>
              <a:t>UT Southwestern Medical Center</a:t>
            </a:r>
          </a:p>
        </p:txBody>
      </p:sp>
    </p:spTree>
    <p:extLst>
      <p:ext uri="{BB962C8B-B14F-4D97-AF65-F5344CB8AC3E}">
        <p14:creationId xmlns:p14="http://schemas.microsoft.com/office/powerpoint/2010/main" val="2590678920"/>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8176" t="11295" r="12051" b="6482"/>
          <a:stretch/>
        </p:blipFill>
        <p:spPr>
          <a:xfrm>
            <a:off x="1625600" y="333711"/>
            <a:ext cx="8661400" cy="6275217"/>
          </a:xfrm>
          <a:prstGeom prst="rect">
            <a:avLst/>
          </a:prstGeom>
        </p:spPr>
      </p:pic>
    </p:spTree>
    <p:extLst>
      <p:ext uri="{BB962C8B-B14F-4D97-AF65-F5344CB8AC3E}">
        <p14:creationId xmlns:p14="http://schemas.microsoft.com/office/powerpoint/2010/main" val="2000046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6D744EB-3CA2-4A4D-87D4-384212FF3ACF}"/>
              </a:ext>
            </a:extLst>
          </p:cNvPr>
          <p:cNvPicPr>
            <a:picLocks noChangeAspect="1"/>
          </p:cNvPicPr>
          <p:nvPr/>
        </p:nvPicPr>
        <p:blipFill rotWithShape="1">
          <a:blip r:embed="rId2"/>
          <a:srcRect l="11532" t="9540" r="14593"/>
          <a:stretch/>
        </p:blipFill>
        <p:spPr>
          <a:xfrm>
            <a:off x="1128713" y="393583"/>
            <a:ext cx="9629775" cy="6284237"/>
          </a:xfrm>
          <a:prstGeom prst="rect">
            <a:avLst/>
          </a:prstGeom>
        </p:spPr>
      </p:pic>
    </p:spTree>
    <p:extLst>
      <p:ext uri="{BB962C8B-B14F-4D97-AF65-F5344CB8AC3E}">
        <p14:creationId xmlns:p14="http://schemas.microsoft.com/office/powerpoint/2010/main" val="33652659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F4A31EC-50D4-4ACD-8FC5-432E5D688128}"/>
              </a:ext>
            </a:extLst>
          </p:cNvPr>
          <p:cNvPicPr>
            <a:picLocks noChangeAspect="1"/>
          </p:cNvPicPr>
          <p:nvPr/>
        </p:nvPicPr>
        <p:blipFill rotWithShape="1">
          <a:blip r:embed="rId2"/>
          <a:srcRect l="15001" t="11476" r="16093"/>
          <a:stretch/>
        </p:blipFill>
        <p:spPr>
          <a:xfrm>
            <a:off x="1828800" y="925830"/>
            <a:ext cx="8401050" cy="5751990"/>
          </a:xfrm>
          <a:prstGeom prst="rect">
            <a:avLst/>
          </a:prstGeom>
        </p:spPr>
      </p:pic>
    </p:spTree>
    <p:extLst>
      <p:ext uri="{BB962C8B-B14F-4D97-AF65-F5344CB8AC3E}">
        <p14:creationId xmlns:p14="http://schemas.microsoft.com/office/powerpoint/2010/main" val="38022607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DD06A46-B817-486B-99DF-D9EFBCCD98EC}"/>
              </a:ext>
            </a:extLst>
          </p:cNvPr>
          <p:cNvSpPr>
            <a:spLocks noGrp="1"/>
          </p:cNvSpPr>
          <p:nvPr>
            <p:ph type="title"/>
          </p:nvPr>
        </p:nvSpPr>
        <p:spPr>
          <a:xfrm>
            <a:off x="701039" y="63182"/>
            <a:ext cx="10515600" cy="1325563"/>
          </a:xfrm>
        </p:spPr>
        <p:txBody>
          <a:bodyPr/>
          <a:lstStyle/>
          <a:p>
            <a:pPr algn="ctr"/>
            <a:r>
              <a:rPr lang="en-US" b="1" dirty="0"/>
              <a:t>Pre-processing with </a:t>
            </a:r>
            <a:r>
              <a:rPr lang="en-US" b="1" dirty="0" err="1"/>
              <a:t>Fastq</a:t>
            </a:r>
            <a:r>
              <a:rPr lang="en-US" b="1" dirty="0"/>
              <a:t> files</a:t>
            </a:r>
            <a:br>
              <a:rPr lang="en-US" b="1" dirty="0"/>
            </a:br>
            <a:r>
              <a:rPr lang="en-US" b="1" dirty="0"/>
              <a:t>(review)</a:t>
            </a:r>
          </a:p>
        </p:txBody>
      </p:sp>
      <p:pic>
        <p:nvPicPr>
          <p:cNvPr id="7" name="Shape 286">
            <a:extLst>
              <a:ext uri="{FF2B5EF4-FFF2-40B4-BE49-F238E27FC236}">
                <a16:creationId xmlns:a16="http://schemas.microsoft.com/office/drawing/2014/main" id="{04882C16-ABEC-4590-85DD-6243EF84CEA5}"/>
              </a:ext>
            </a:extLst>
          </p:cNvPr>
          <p:cNvPicPr preferRelativeResize="0">
            <a:picLocks noGrp="1"/>
          </p:cNvPicPr>
          <p:nvPr>
            <p:ph idx="4294967295"/>
          </p:nvPr>
        </p:nvPicPr>
        <p:blipFill rotWithShape="1">
          <a:blip r:embed="rId2"/>
          <a:srcRect t="8895"/>
          <a:stretch/>
        </p:blipFill>
        <p:spPr>
          <a:xfrm>
            <a:off x="505777" y="1388745"/>
            <a:ext cx="10906125" cy="5314950"/>
          </a:xfrm>
          <a:prstGeom prst="rect">
            <a:avLst/>
          </a:prstGeom>
          <a:noFill/>
        </p:spPr>
      </p:pic>
      <p:sp>
        <p:nvSpPr>
          <p:cNvPr id="2" name="Rectangle 1">
            <a:extLst>
              <a:ext uri="{FF2B5EF4-FFF2-40B4-BE49-F238E27FC236}">
                <a16:creationId xmlns:a16="http://schemas.microsoft.com/office/drawing/2014/main" id="{526767C7-CB9C-420E-BD7C-F3587A446DF8}"/>
              </a:ext>
            </a:extLst>
          </p:cNvPr>
          <p:cNvSpPr/>
          <p:nvPr/>
        </p:nvSpPr>
        <p:spPr>
          <a:xfrm>
            <a:off x="594360" y="3646170"/>
            <a:ext cx="8446770" cy="23202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68649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175"/>
            <a:ext cx="10515600" cy="1325563"/>
          </a:xfrm>
        </p:spPr>
        <p:txBody>
          <a:bodyPr/>
          <a:lstStyle/>
          <a:p>
            <a:pPr algn="ctr"/>
            <a:r>
              <a:rPr lang="en-US" dirty="0"/>
              <a:t>Output files from pre-processing steps</a:t>
            </a:r>
          </a:p>
        </p:txBody>
      </p:sp>
      <p:pic>
        <p:nvPicPr>
          <p:cNvPr id="3" name="Picture 2"/>
          <p:cNvPicPr>
            <a:picLocks noChangeAspect="1"/>
          </p:cNvPicPr>
          <p:nvPr/>
        </p:nvPicPr>
        <p:blipFill rotWithShape="1">
          <a:blip r:embed="rId2"/>
          <a:srcRect l="17262" t="17222" r="1494" b="3333"/>
          <a:stretch/>
        </p:blipFill>
        <p:spPr>
          <a:xfrm>
            <a:off x="1740816" y="1168400"/>
            <a:ext cx="7936583" cy="5599990"/>
          </a:xfrm>
          <a:prstGeom prst="rect">
            <a:avLst/>
          </a:prstGeom>
        </p:spPr>
      </p:pic>
    </p:spTree>
    <p:extLst>
      <p:ext uri="{BB962C8B-B14F-4D97-AF65-F5344CB8AC3E}">
        <p14:creationId xmlns:p14="http://schemas.microsoft.com/office/powerpoint/2010/main" val="20938340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Output files from pre-processing steps</a:t>
            </a:r>
          </a:p>
        </p:txBody>
      </p:sp>
      <p:pic>
        <p:nvPicPr>
          <p:cNvPr id="3" name="Picture 2"/>
          <p:cNvPicPr>
            <a:picLocks noChangeAspect="1"/>
          </p:cNvPicPr>
          <p:nvPr/>
        </p:nvPicPr>
        <p:blipFill rotWithShape="1">
          <a:blip r:embed="rId2"/>
          <a:srcRect l="17620" t="25925" r="1466" b="28334"/>
          <a:stretch/>
        </p:blipFill>
        <p:spPr>
          <a:xfrm>
            <a:off x="673099" y="1690688"/>
            <a:ext cx="10576330" cy="4506912"/>
          </a:xfrm>
          <a:prstGeom prst="rect">
            <a:avLst/>
          </a:prstGeom>
        </p:spPr>
      </p:pic>
    </p:spTree>
    <p:extLst>
      <p:ext uri="{BB962C8B-B14F-4D97-AF65-F5344CB8AC3E}">
        <p14:creationId xmlns:p14="http://schemas.microsoft.com/office/powerpoint/2010/main" val="39387861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2D72A2C9-F3CA-4216-8BAD-FA4C970C3C4E}"/>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1D7D2CE2-CE18-4816-A945-1957436C14C7}"/>
              </a:ext>
            </a:extLst>
          </p:cNvPr>
          <p:cNvSpPr>
            <a:spLocks noGrp="1"/>
          </p:cNvSpPr>
          <p:nvPr>
            <p:ph type="title"/>
          </p:nvPr>
        </p:nvSpPr>
        <p:spPr>
          <a:xfrm>
            <a:off x="838200" y="963877"/>
            <a:ext cx="3494362" cy="4930246"/>
          </a:xfrm>
        </p:spPr>
        <p:txBody>
          <a:bodyPr>
            <a:normAutofit/>
          </a:bodyPr>
          <a:lstStyle/>
          <a:p>
            <a:pPr algn="r"/>
            <a:r>
              <a:rPr lang="en-US" dirty="0">
                <a:solidFill>
                  <a:schemeClr val="accent1"/>
                </a:solidFill>
              </a:rPr>
              <a:t>Pre-processing summary</a:t>
            </a:r>
          </a:p>
        </p:txBody>
      </p:sp>
      <p:sp>
        <p:nvSpPr>
          <p:cNvPr id="3" name="Content Placeholder 2">
            <a:extLst>
              <a:ext uri="{FF2B5EF4-FFF2-40B4-BE49-F238E27FC236}">
                <a16:creationId xmlns:a16="http://schemas.microsoft.com/office/drawing/2014/main" id="{2132D49F-6066-4596-ABA0-2F9A0C6A1915}"/>
              </a:ext>
            </a:extLst>
          </p:cNvPr>
          <p:cNvSpPr>
            <a:spLocks noGrp="1"/>
          </p:cNvSpPr>
          <p:nvPr>
            <p:ph idx="1"/>
          </p:nvPr>
        </p:nvSpPr>
        <p:spPr>
          <a:xfrm>
            <a:off x="4976031" y="963877"/>
            <a:ext cx="6377769" cy="4930246"/>
          </a:xfrm>
        </p:spPr>
        <p:txBody>
          <a:bodyPr anchor="ctr">
            <a:normAutofit/>
          </a:bodyPr>
          <a:lstStyle/>
          <a:p>
            <a:r>
              <a:rPr lang="en-US" sz="2400" dirty="0"/>
              <a:t>Files uploaded to </a:t>
            </a:r>
            <a:r>
              <a:rPr lang="en-US" sz="2400" dirty="0" err="1"/>
              <a:t>VDJServer</a:t>
            </a:r>
            <a:endParaRPr lang="en-US" sz="2400" dirty="0"/>
          </a:p>
          <a:p>
            <a:r>
              <a:rPr lang="en-US" sz="2400" dirty="0"/>
              <a:t>Selection of processing steps for </a:t>
            </a:r>
            <a:r>
              <a:rPr lang="en-US" sz="2400" dirty="0" err="1"/>
              <a:t>vdjpipe</a:t>
            </a:r>
            <a:r>
              <a:rPr lang="en-US" sz="2400" dirty="0"/>
              <a:t> application</a:t>
            </a:r>
          </a:p>
          <a:p>
            <a:r>
              <a:rPr lang="en-US" sz="2400" dirty="0"/>
              <a:t>Run files and generate processed </a:t>
            </a:r>
            <a:r>
              <a:rPr lang="en-US" sz="2400" dirty="0" err="1"/>
              <a:t>fasta</a:t>
            </a:r>
            <a:r>
              <a:rPr lang="en-US" sz="2400" dirty="0"/>
              <a:t> files</a:t>
            </a:r>
          </a:p>
          <a:p>
            <a:r>
              <a:rPr lang="en-US" sz="2400" dirty="0"/>
              <a:t>Proceed with </a:t>
            </a:r>
            <a:r>
              <a:rPr lang="en-US" sz="2400" dirty="0" err="1"/>
              <a:t>vdj</a:t>
            </a:r>
            <a:r>
              <a:rPr lang="en-US" sz="2400" dirty="0"/>
              <a:t> assignment using the </a:t>
            </a:r>
            <a:r>
              <a:rPr lang="en-US" sz="2400" dirty="0" err="1"/>
              <a:t>IgBlast</a:t>
            </a:r>
            <a:r>
              <a:rPr lang="en-US" sz="2400" dirty="0"/>
              <a:t> application and followed by repertoire calculations (using </a:t>
            </a:r>
            <a:r>
              <a:rPr lang="en-US" sz="2400" dirty="0" err="1"/>
              <a:t>repcalc</a:t>
            </a:r>
            <a:r>
              <a:rPr lang="en-US" sz="2400" dirty="0"/>
              <a:t>)</a:t>
            </a:r>
          </a:p>
          <a:p>
            <a:pPr marL="0" indent="0">
              <a:buNone/>
            </a:pPr>
            <a:endParaRPr lang="en-US" sz="2400" dirty="0"/>
          </a:p>
          <a:p>
            <a:endParaRPr lang="en-US" sz="2400" dirty="0"/>
          </a:p>
        </p:txBody>
      </p:sp>
    </p:spTree>
    <p:extLst>
      <p:ext uri="{BB962C8B-B14F-4D97-AF65-F5344CB8AC3E}">
        <p14:creationId xmlns:p14="http://schemas.microsoft.com/office/powerpoint/2010/main" val="14931222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59AE206-7EBA-4D33-8BC9-9D8158553F0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0" name="Straight Connector 9">
            <a:extLst>
              <a:ext uri="{FF2B5EF4-FFF2-40B4-BE49-F238E27FC236}">
                <a16:creationId xmlns:a16="http://schemas.microsoft.com/office/drawing/2014/main" id="{9E8E38ED-369A-44C2-B635-0BED0E48A6E8}"/>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00392" y="4525347"/>
            <a:ext cx="0" cy="1737360"/>
          </a:xfrm>
          <a:prstGeom prst="line">
            <a:avLst/>
          </a:prstGeom>
          <a:ln w="19050" cap="sq">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B672F332-AF08-46C6-94F0-77684310D7B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95001" y="2466604"/>
            <a:ext cx="962395" cy="96239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34244EF8-D73A-40E1-BE73-D46E6B4B04E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5829" y="2327988"/>
            <a:ext cx="293695" cy="29369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Oval 15">
            <a:extLst>
              <a:ext uri="{FF2B5EF4-FFF2-40B4-BE49-F238E27FC236}">
                <a16:creationId xmlns:a16="http://schemas.microsoft.com/office/drawing/2014/main" id="{6437D937-A7F1-4011-92B4-328E5BE1B166}"/>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8567" y="620480"/>
            <a:ext cx="2243800" cy="22437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Freeform: Shape 17">
            <a:extLst>
              <a:ext uri="{FF2B5EF4-FFF2-40B4-BE49-F238E27FC236}">
                <a16:creationId xmlns:a16="http://schemas.microsoft.com/office/drawing/2014/main" id="{AB84D7E8-4ECB-42D7-ADBF-01689B0F24A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92113" y="0"/>
            <a:ext cx="5699887" cy="4059244"/>
          </a:xfrm>
          <a:custGeom>
            <a:avLst/>
            <a:gdLst>
              <a:gd name="connsiteX0" fmla="*/ 0 w 5699887"/>
              <a:gd name="connsiteY0" fmla="*/ 0 h 4059244"/>
              <a:gd name="connsiteX1" fmla="*/ 5699887 w 5699887"/>
              <a:gd name="connsiteY1" fmla="*/ 0 h 4059244"/>
              <a:gd name="connsiteX2" fmla="*/ 5699887 w 5699887"/>
              <a:gd name="connsiteY2" fmla="*/ 3944096 h 4059244"/>
              <a:gd name="connsiteX3" fmla="*/ 5525775 w 5699887"/>
              <a:gd name="connsiteY3" fmla="*/ 3980429 h 4059244"/>
              <a:gd name="connsiteX4" fmla="*/ 4663256 w 5699887"/>
              <a:gd name="connsiteY4" fmla="*/ 4059244 h 4059244"/>
              <a:gd name="connsiteX5" fmla="*/ 8566 w 5699887"/>
              <a:gd name="connsiteY5" fmla="*/ 67422 h 4059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99887" h="4059244">
                <a:moveTo>
                  <a:pt x="0" y="0"/>
                </a:moveTo>
                <a:lnTo>
                  <a:pt x="5699887" y="0"/>
                </a:lnTo>
                <a:lnTo>
                  <a:pt x="5699887" y="3944096"/>
                </a:lnTo>
                <a:lnTo>
                  <a:pt x="5525775" y="3980429"/>
                </a:lnTo>
                <a:cubicBezTo>
                  <a:pt x="5246154" y="4032190"/>
                  <a:pt x="4957865" y="4059244"/>
                  <a:pt x="4663256" y="4059244"/>
                </a:cubicBezTo>
                <a:cubicBezTo>
                  <a:pt x="2306390" y="4059244"/>
                  <a:pt x="353936" y="2327747"/>
                  <a:pt x="8566" y="67422"/>
                </a:cubicBez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FBE475F-5D37-4A33-971E-C460756EA16A}"/>
              </a:ext>
            </a:extLst>
          </p:cNvPr>
          <p:cNvSpPr>
            <a:spLocks noGrp="1"/>
          </p:cNvSpPr>
          <p:nvPr>
            <p:ph type="title"/>
          </p:nvPr>
        </p:nvSpPr>
        <p:spPr>
          <a:xfrm>
            <a:off x="838199" y="4525347"/>
            <a:ext cx="6801321" cy="1737360"/>
          </a:xfrm>
        </p:spPr>
        <p:txBody>
          <a:bodyPr vert="horz" lIns="91440" tIns="45720" rIns="91440" bIns="45720" rtlCol="0" anchor="ctr">
            <a:normAutofit/>
          </a:bodyPr>
          <a:lstStyle/>
          <a:p>
            <a:pPr algn="r"/>
            <a:r>
              <a:rPr lang="en-US" sz="6000" dirty="0"/>
              <a:t>AIRR Community and </a:t>
            </a:r>
            <a:r>
              <a:rPr lang="en-US" sz="6000" dirty="0" err="1"/>
              <a:t>MiAIRR</a:t>
            </a:r>
            <a:r>
              <a:rPr lang="en-US" sz="6000" dirty="0"/>
              <a:t> Standards</a:t>
            </a:r>
            <a:endParaRPr lang="en-US" sz="6000" kern="1200" dirty="0">
              <a:solidFill>
                <a:schemeClr val="tx1"/>
              </a:solidFill>
              <a:latin typeface="+mj-lt"/>
              <a:ea typeface="+mj-ea"/>
              <a:cs typeface="+mj-cs"/>
            </a:endParaRPr>
          </a:p>
        </p:txBody>
      </p:sp>
      <p:sp>
        <p:nvSpPr>
          <p:cNvPr id="3" name="Content Placeholder 2">
            <a:extLst>
              <a:ext uri="{FF2B5EF4-FFF2-40B4-BE49-F238E27FC236}">
                <a16:creationId xmlns:a16="http://schemas.microsoft.com/office/drawing/2014/main" id="{0758BB48-06FC-471E-A0CD-FA0585974CEA}"/>
              </a:ext>
            </a:extLst>
          </p:cNvPr>
          <p:cNvSpPr>
            <a:spLocks noGrp="1"/>
          </p:cNvSpPr>
          <p:nvPr>
            <p:ph idx="1"/>
          </p:nvPr>
        </p:nvSpPr>
        <p:spPr>
          <a:xfrm>
            <a:off x="7961258" y="4525347"/>
            <a:ext cx="3258675" cy="1737360"/>
          </a:xfrm>
        </p:spPr>
        <p:txBody>
          <a:bodyPr vert="horz" lIns="91440" tIns="45720" rIns="91440" bIns="45720" rtlCol="0" anchor="ctr">
            <a:normAutofit/>
          </a:bodyPr>
          <a:lstStyle/>
          <a:p>
            <a:pPr marL="0" indent="0">
              <a:buNone/>
            </a:pPr>
            <a:r>
              <a:rPr lang="en-US" sz="2400" kern="1200" dirty="0">
                <a:solidFill>
                  <a:schemeClr val="tx1"/>
                </a:solidFill>
                <a:latin typeface="+mn-lt"/>
                <a:ea typeface="+mn-ea"/>
                <a:cs typeface="+mn-cs"/>
              </a:rPr>
              <a:t>Reference </a:t>
            </a:r>
            <a:r>
              <a:rPr lang="en-US" sz="2400" dirty="0"/>
              <a:t>handouts</a:t>
            </a:r>
            <a:endParaRPr lang="en-US" sz="2400" kern="1200" dirty="0">
              <a:solidFill>
                <a:schemeClr val="tx1"/>
              </a:solidFill>
              <a:latin typeface="+mn-lt"/>
              <a:ea typeface="+mn-ea"/>
              <a:cs typeface="+mn-cs"/>
            </a:endParaRPr>
          </a:p>
        </p:txBody>
      </p:sp>
    </p:spTree>
    <p:extLst>
      <p:ext uri="{BB962C8B-B14F-4D97-AF65-F5344CB8AC3E}">
        <p14:creationId xmlns:p14="http://schemas.microsoft.com/office/powerpoint/2010/main" val="32030943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A screenshot of a social media post&#10;&#10;Description generated with very high confidence">
            <a:extLst>
              <a:ext uri="{FF2B5EF4-FFF2-40B4-BE49-F238E27FC236}">
                <a16:creationId xmlns:a16="http://schemas.microsoft.com/office/drawing/2014/main" id="{D2E76A91-D497-4135-8646-91E136244DCE}"/>
              </a:ext>
            </a:extLst>
          </p:cNvPr>
          <p:cNvPicPr>
            <a:picLocks noChangeAspect="1"/>
          </p:cNvPicPr>
          <p:nvPr/>
        </p:nvPicPr>
        <p:blipFill>
          <a:blip r:embed="rId2"/>
          <a:stretch>
            <a:fillRect/>
          </a:stretch>
        </p:blipFill>
        <p:spPr>
          <a:xfrm>
            <a:off x="963563" y="70541"/>
            <a:ext cx="10141972" cy="6790660"/>
          </a:xfrm>
          <a:prstGeom prst="rect">
            <a:avLst/>
          </a:prstGeom>
        </p:spPr>
      </p:pic>
    </p:spTree>
    <p:extLst>
      <p:ext uri="{BB962C8B-B14F-4D97-AF65-F5344CB8AC3E}">
        <p14:creationId xmlns:p14="http://schemas.microsoft.com/office/powerpoint/2010/main" val="4892458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A picture containing text&#10;&#10;Description generated with high confidence">
            <a:extLst>
              <a:ext uri="{FF2B5EF4-FFF2-40B4-BE49-F238E27FC236}">
                <a16:creationId xmlns:a16="http://schemas.microsoft.com/office/drawing/2014/main" id="{FE72D03B-79EE-495D-9912-47FB98931326}"/>
              </a:ext>
            </a:extLst>
          </p:cNvPr>
          <p:cNvPicPr>
            <a:picLocks noChangeAspect="1"/>
          </p:cNvPicPr>
          <p:nvPr/>
        </p:nvPicPr>
        <p:blipFill>
          <a:blip r:embed="rId2"/>
          <a:stretch>
            <a:fillRect/>
          </a:stretch>
        </p:blipFill>
        <p:spPr>
          <a:xfrm>
            <a:off x="2930016" y="1214010"/>
            <a:ext cx="5705166" cy="5572977"/>
          </a:xfrm>
          <a:prstGeom prst="rect">
            <a:avLst/>
          </a:prstGeom>
        </p:spPr>
      </p:pic>
      <p:sp>
        <p:nvSpPr>
          <p:cNvPr id="5" name="Title 4">
            <a:extLst>
              <a:ext uri="{FF2B5EF4-FFF2-40B4-BE49-F238E27FC236}">
                <a16:creationId xmlns:a16="http://schemas.microsoft.com/office/drawing/2014/main" id="{6579CCF3-FFA2-47E5-865C-70D0C64BDBC3}"/>
              </a:ext>
            </a:extLst>
          </p:cNvPr>
          <p:cNvSpPr>
            <a:spLocks noGrp="1"/>
          </p:cNvSpPr>
          <p:nvPr>
            <p:ph type="title"/>
          </p:nvPr>
        </p:nvSpPr>
        <p:spPr>
          <a:xfrm>
            <a:off x="838200" y="107028"/>
            <a:ext cx="10515600" cy="1325563"/>
          </a:xfrm>
        </p:spPr>
        <p:txBody>
          <a:bodyPr/>
          <a:lstStyle/>
          <a:p>
            <a:pPr algn="ctr"/>
            <a:r>
              <a:rPr lang="en-US" dirty="0">
                <a:cs typeface="Calibri Light"/>
              </a:rPr>
              <a:t>AIRR community interactions</a:t>
            </a:r>
          </a:p>
        </p:txBody>
      </p:sp>
    </p:spTree>
    <p:extLst>
      <p:ext uri="{BB962C8B-B14F-4D97-AF65-F5344CB8AC3E}">
        <p14:creationId xmlns:p14="http://schemas.microsoft.com/office/powerpoint/2010/main" val="3791147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Shape 104"/>
          <p:cNvSpPr txBox="1"/>
          <p:nvPr/>
        </p:nvSpPr>
        <p:spPr>
          <a:xfrm>
            <a:off x="92891" y="1509487"/>
            <a:ext cx="12192000" cy="4000000"/>
          </a:xfrm>
          <a:prstGeom prst="rect">
            <a:avLst/>
          </a:prstGeom>
          <a:noFill/>
          <a:ln>
            <a:noFill/>
          </a:ln>
        </p:spPr>
        <p:txBody>
          <a:bodyPr spcFirstLastPara="1" wrap="square" lIns="121900" tIns="121900" rIns="121900" bIns="121900" anchor="ctr" anchorCtr="0">
            <a:noAutofit/>
          </a:bodyPr>
          <a:lstStyle/>
          <a:p>
            <a:pPr marL="1828165" indent="608330">
              <a:lnSpc>
                <a:spcPct val="129500"/>
              </a:lnSpc>
              <a:buClr>
                <a:srgbClr val="000000"/>
              </a:buClr>
              <a:buSzPts val="800"/>
            </a:pPr>
            <a:r>
              <a:rPr lang="en" sz="1067" b="1" dirty="0">
                <a:solidFill>
                  <a:schemeClr val="dk1"/>
                </a:solidFill>
                <a:ea typeface="Calibri"/>
                <a:cs typeface="Calibri"/>
                <a:sym typeface="Calibri"/>
              </a:rPr>
              <a:t>AGENDA</a:t>
            </a:r>
            <a:endParaRPr lang="en-US" sz="1067" b="1" dirty="0">
              <a:solidFill>
                <a:schemeClr val="dk1"/>
              </a:solidFill>
              <a:ea typeface="Calibri"/>
              <a:cs typeface="Calibri"/>
            </a:endParaRPr>
          </a:p>
          <a:p>
            <a:pPr>
              <a:lnSpc>
                <a:spcPct val="115000"/>
              </a:lnSpc>
              <a:spcBef>
                <a:spcPts val="1067"/>
              </a:spcBef>
              <a:buClr>
                <a:srgbClr val="000000"/>
              </a:buClr>
              <a:buSzPts val="800"/>
            </a:pPr>
            <a:endParaRPr sz="1067" b="1" dirty="0">
              <a:solidFill>
                <a:schemeClr val="dk1"/>
              </a:solidFill>
              <a:ea typeface="Calibri"/>
              <a:cs typeface="Calibri"/>
              <a:sym typeface="Calibri"/>
            </a:endParaRPr>
          </a:p>
          <a:p>
            <a:pPr>
              <a:lnSpc>
                <a:spcPct val="129500"/>
              </a:lnSpc>
              <a:buClr>
                <a:srgbClr val="000000"/>
              </a:buClr>
              <a:buSzPts val="800"/>
            </a:pPr>
            <a:r>
              <a:rPr lang="en" sz="1067" b="1" dirty="0">
                <a:solidFill>
                  <a:schemeClr val="dk1"/>
                </a:solidFill>
                <a:ea typeface="Calibri"/>
                <a:cs typeface="Calibri"/>
                <a:sym typeface="Calibri"/>
              </a:rPr>
              <a:t>8:45am – 9:00am</a:t>
            </a:r>
            <a:r>
              <a:rPr lang="en" sz="1067" dirty="0">
                <a:solidFill>
                  <a:schemeClr val="dk1"/>
                </a:solidFill>
                <a:ea typeface="Calibri"/>
                <a:cs typeface="Calibri"/>
                <a:sym typeface="Calibri"/>
              </a:rPr>
              <a:t> Setup, Registration, provide workshop handouts to participants</a:t>
            </a:r>
            <a:endParaRPr sz="1067" dirty="0">
              <a:solidFill>
                <a:schemeClr val="dk1"/>
              </a:solidFill>
              <a:ea typeface="Calibri"/>
              <a:cs typeface="Calibri"/>
              <a:sym typeface="Calibri"/>
            </a:endParaRPr>
          </a:p>
          <a:p>
            <a:pPr>
              <a:lnSpc>
                <a:spcPct val="129500"/>
              </a:lnSpc>
              <a:spcBef>
                <a:spcPts val="1067"/>
              </a:spcBef>
              <a:buClr>
                <a:srgbClr val="000000"/>
              </a:buClr>
              <a:buSzPts val="800"/>
            </a:pPr>
            <a:r>
              <a:rPr lang="en" sz="1067" b="1" dirty="0">
                <a:solidFill>
                  <a:schemeClr val="dk1"/>
                </a:solidFill>
                <a:ea typeface="Calibri"/>
                <a:cs typeface="Calibri"/>
                <a:sym typeface="Calibri"/>
              </a:rPr>
              <a:t>9:10am – 10:30am Introduction session</a:t>
            </a:r>
            <a:endParaRPr sz="1067" b="1" dirty="0">
              <a:solidFill>
                <a:schemeClr val="dk1"/>
              </a:solidFill>
              <a:ea typeface="Calibri"/>
              <a:cs typeface="Calibri"/>
              <a:sym typeface="Calibri"/>
            </a:endParaRPr>
          </a:p>
          <a:p>
            <a:pPr>
              <a:lnSpc>
                <a:spcPct val="129500"/>
              </a:lnSpc>
              <a:spcBef>
                <a:spcPts val="1067"/>
              </a:spcBef>
              <a:buClr>
                <a:srgbClr val="000000"/>
              </a:buClr>
              <a:buSzPts val="800"/>
            </a:pPr>
            <a:r>
              <a:rPr lang="en" sz="1067" b="1" dirty="0">
                <a:solidFill>
                  <a:schemeClr val="dk1"/>
                </a:solidFill>
                <a:ea typeface="Calibri"/>
                <a:cs typeface="Calibri"/>
                <a:sym typeface="Calibri"/>
              </a:rPr>
              <a:t>9:10am – 10:30am:</a:t>
            </a:r>
            <a:r>
              <a:rPr lang="en" sz="1067" dirty="0">
                <a:solidFill>
                  <a:schemeClr val="dk1"/>
                </a:solidFill>
                <a:ea typeface="Calibri"/>
                <a:cs typeface="Calibri"/>
                <a:sym typeface="Calibri"/>
              </a:rPr>
              <a:t> Immune system overview (including immune sequencing technology and summary of vdjserver workflow for analysis); Setup IgBlast jobs with demo files</a:t>
            </a:r>
            <a:endParaRPr sz="1067" dirty="0">
              <a:solidFill>
                <a:schemeClr val="dk1"/>
              </a:solidFill>
              <a:ea typeface="Calibri"/>
              <a:cs typeface="Calibri"/>
              <a:sym typeface="Calibri"/>
            </a:endParaRPr>
          </a:p>
          <a:p>
            <a:pPr marL="608330" indent="-372110">
              <a:lnSpc>
                <a:spcPct val="129500"/>
              </a:lnSpc>
              <a:spcBef>
                <a:spcPts val="1067"/>
              </a:spcBef>
              <a:buClr>
                <a:schemeClr val="dk1"/>
              </a:buClr>
              <a:buSzPts val="800"/>
              <a:buFont typeface="Calibri"/>
              <a:buChar char="●"/>
            </a:pPr>
            <a:r>
              <a:rPr lang="en" sz="1067" dirty="0">
                <a:solidFill>
                  <a:schemeClr val="dk1"/>
                </a:solidFill>
                <a:ea typeface="Calibri"/>
                <a:cs typeface="Calibri"/>
                <a:sym typeface="Calibri"/>
              </a:rPr>
              <a:t>Show slides and video</a:t>
            </a:r>
            <a:endParaRPr sz="1067" dirty="0">
              <a:solidFill>
                <a:schemeClr val="dk1"/>
              </a:solidFill>
              <a:ea typeface="Calibri"/>
              <a:cs typeface="Calibri"/>
            </a:endParaRPr>
          </a:p>
          <a:p>
            <a:pPr>
              <a:lnSpc>
                <a:spcPct val="129500"/>
              </a:lnSpc>
              <a:spcBef>
                <a:spcPts val="1067"/>
              </a:spcBef>
              <a:buClr>
                <a:srgbClr val="000000"/>
              </a:buClr>
              <a:buSzPts val="800"/>
            </a:pPr>
            <a:r>
              <a:rPr lang="en" sz="1067" b="1" dirty="0">
                <a:solidFill>
                  <a:schemeClr val="dk1"/>
                </a:solidFill>
                <a:ea typeface="Calibri"/>
                <a:cs typeface="Calibri"/>
                <a:sym typeface="Calibri"/>
              </a:rPr>
              <a:t>10:30am-10:40am Break</a:t>
            </a:r>
            <a:endParaRPr sz="1067" b="1" dirty="0">
              <a:solidFill>
                <a:schemeClr val="dk1"/>
              </a:solidFill>
              <a:ea typeface="Calibri"/>
              <a:cs typeface="Calibri"/>
              <a:sym typeface="Calibri"/>
            </a:endParaRPr>
          </a:p>
          <a:p>
            <a:pPr>
              <a:lnSpc>
                <a:spcPct val="129500"/>
              </a:lnSpc>
              <a:spcBef>
                <a:spcPts val="1067"/>
              </a:spcBef>
              <a:buClr>
                <a:srgbClr val="000000"/>
              </a:buClr>
              <a:buSzPts val="800"/>
            </a:pPr>
            <a:r>
              <a:rPr lang="en" sz="1067" b="1" dirty="0">
                <a:solidFill>
                  <a:schemeClr val="dk1"/>
                </a:solidFill>
                <a:ea typeface="Calibri"/>
                <a:cs typeface="Calibri"/>
                <a:sym typeface="Calibri"/>
              </a:rPr>
              <a:t>10:40am – 11:45am </a:t>
            </a:r>
            <a:r>
              <a:rPr lang="en-US" sz="1067" b="1" dirty="0">
                <a:solidFill>
                  <a:schemeClr val="dk1"/>
                </a:solidFill>
                <a:ea typeface="Calibri"/>
                <a:cs typeface="Calibri"/>
                <a:sym typeface="Calibri"/>
              </a:rPr>
              <a:t>Session 1- </a:t>
            </a:r>
            <a:r>
              <a:rPr lang="en" sz="1067" b="1" dirty="0">
                <a:solidFill>
                  <a:schemeClr val="dk1"/>
                </a:solidFill>
                <a:ea typeface="Calibri"/>
                <a:cs typeface="Calibri"/>
                <a:sym typeface="Calibri"/>
              </a:rPr>
              <a:t>Data digest</a:t>
            </a:r>
            <a:endParaRPr sz="1067" b="1" dirty="0">
              <a:solidFill>
                <a:schemeClr val="dk1"/>
              </a:solidFill>
              <a:ea typeface="Calibri"/>
              <a:cs typeface="Calibri"/>
              <a:sym typeface="Calibri"/>
            </a:endParaRPr>
          </a:p>
          <a:p>
            <a:pPr marL="608330" indent="-372110">
              <a:lnSpc>
                <a:spcPct val="129500"/>
              </a:lnSpc>
              <a:buClr>
                <a:schemeClr val="dk1"/>
              </a:buClr>
              <a:buSzPts val="800"/>
              <a:buFont typeface="Calibri"/>
              <a:buChar char="●"/>
            </a:pPr>
            <a:r>
              <a:rPr lang="en" sz="1067" dirty="0">
                <a:solidFill>
                  <a:schemeClr val="dk1"/>
                </a:solidFill>
                <a:ea typeface="Calibri"/>
                <a:cs typeface="Calibri"/>
                <a:sym typeface="Calibri"/>
              </a:rPr>
              <a:t>Demo data and VDJServer </a:t>
            </a:r>
            <a:r>
              <a:rPr lang="en-US" sz="1067" dirty="0">
                <a:solidFill>
                  <a:schemeClr val="dk1"/>
                </a:solidFill>
                <a:ea typeface="Calibri"/>
                <a:cs typeface="Calibri"/>
                <a:sym typeface="Calibri"/>
              </a:rPr>
              <a:t>hands-on demonstrations</a:t>
            </a:r>
            <a:endParaRPr sz="1867" dirty="0">
              <a:solidFill>
                <a:srgbClr val="000000"/>
              </a:solidFill>
              <a:ea typeface="Arial"/>
              <a:cs typeface="Calibri"/>
            </a:endParaRPr>
          </a:p>
          <a:p>
            <a:pPr marL="608330" indent="-372110">
              <a:lnSpc>
                <a:spcPct val="129500"/>
              </a:lnSpc>
              <a:buClr>
                <a:schemeClr val="dk1"/>
              </a:buClr>
              <a:buSzPts val="800"/>
              <a:buFont typeface="Calibri"/>
              <a:buChar char="●"/>
            </a:pPr>
            <a:r>
              <a:rPr lang="en" sz="1067" dirty="0">
                <a:solidFill>
                  <a:schemeClr val="dk1"/>
                </a:solidFill>
                <a:ea typeface="Calibri"/>
                <a:cs typeface="Calibri"/>
                <a:sym typeface="Calibri"/>
              </a:rPr>
              <a:t>Elaborate on the functionalities and benefits of VDJServer such as: no need to install anything, reproducibility, easy to use, data is stored on your account and is private, collaborative sharing of data, and long term archiving.</a:t>
            </a:r>
            <a:endParaRPr sz="1067" dirty="0">
              <a:solidFill>
                <a:schemeClr val="dk1"/>
              </a:solidFill>
              <a:ea typeface="Calibri"/>
              <a:cs typeface="Calibri"/>
            </a:endParaRPr>
          </a:p>
          <a:p>
            <a:pPr marL="608330" indent="-372110">
              <a:lnSpc>
                <a:spcPct val="129500"/>
              </a:lnSpc>
              <a:buClr>
                <a:schemeClr val="dk1"/>
              </a:buClr>
              <a:buSzPts val="800"/>
              <a:buFont typeface="Calibri"/>
              <a:buChar char="●"/>
            </a:pPr>
            <a:r>
              <a:rPr lang="en" sz="1067" dirty="0">
                <a:solidFill>
                  <a:schemeClr val="dk1"/>
                </a:solidFill>
                <a:ea typeface="Calibri"/>
                <a:cs typeface="Calibri"/>
                <a:sym typeface="Calibri"/>
              </a:rPr>
              <a:t>Breakout and setup RepCalc VDJServer “jobs” (provide one-on-one assistance and point participants to quickstart protocol @ handout pages)</a:t>
            </a:r>
            <a:endParaRPr sz="1067" dirty="0">
              <a:solidFill>
                <a:schemeClr val="dk1"/>
              </a:solidFill>
              <a:ea typeface="Calibri"/>
              <a:cs typeface="Calibri"/>
            </a:endParaRPr>
          </a:p>
          <a:p>
            <a:pPr>
              <a:lnSpc>
                <a:spcPct val="129500"/>
              </a:lnSpc>
              <a:spcBef>
                <a:spcPts val="1067"/>
              </a:spcBef>
              <a:buClr>
                <a:srgbClr val="000000"/>
              </a:buClr>
              <a:buSzPts val="800"/>
            </a:pPr>
            <a:r>
              <a:rPr lang="en" sz="1067" b="1" dirty="0">
                <a:solidFill>
                  <a:schemeClr val="dk1"/>
                </a:solidFill>
                <a:ea typeface="Calibri"/>
                <a:cs typeface="Calibri"/>
                <a:sym typeface="Calibri"/>
              </a:rPr>
              <a:t>11:45am – 1:00pm Lunch</a:t>
            </a:r>
            <a:endParaRPr sz="1067" b="1" dirty="0">
              <a:solidFill>
                <a:schemeClr val="dk1"/>
              </a:solidFill>
              <a:ea typeface="Calibri"/>
              <a:cs typeface="Calibri"/>
              <a:sym typeface="Calibri"/>
            </a:endParaRPr>
          </a:p>
          <a:p>
            <a:pPr>
              <a:lnSpc>
                <a:spcPct val="129500"/>
              </a:lnSpc>
              <a:spcBef>
                <a:spcPts val="1067"/>
              </a:spcBef>
              <a:buClr>
                <a:srgbClr val="000000"/>
              </a:buClr>
              <a:buSzPts val="800"/>
            </a:pPr>
            <a:r>
              <a:rPr lang="en" sz="1050" b="1" dirty="0">
                <a:solidFill>
                  <a:schemeClr val="dk1"/>
                </a:solidFill>
                <a:highlight>
                  <a:srgbClr val="FFFF00"/>
                </a:highlight>
                <a:ea typeface="Calibri"/>
                <a:cs typeface="Calibri"/>
                <a:sym typeface="Calibri"/>
              </a:rPr>
              <a:t>1:00pm – 2:40pm </a:t>
            </a:r>
            <a:r>
              <a:rPr lang="en-US" sz="1050" b="1" dirty="0">
                <a:solidFill>
                  <a:schemeClr val="dk1"/>
                </a:solidFill>
                <a:highlight>
                  <a:srgbClr val="FFFF00"/>
                </a:highlight>
                <a:ea typeface="Calibri"/>
                <a:cs typeface="Calibri"/>
                <a:sym typeface="Calibri"/>
              </a:rPr>
              <a:t>Session 2- Community standards, Data analysis and interpretation</a:t>
            </a:r>
            <a:endParaRPr lang="en" sz="1050" dirty="0">
              <a:solidFill>
                <a:schemeClr val="dk1"/>
              </a:solidFill>
              <a:highlight>
                <a:srgbClr val="FFFF00"/>
              </a:highlight>
              <a:ea typeface="Calibri"/>
              <a:cs typeface="Calibri"/>
              <a:sym typeface="Calibri"/>
            </a:endParaRPr>
          </a:p>
          <a:p>
            <a:pPr marL="608330" indent="-372110">
              <a:lnSpc>
                <a:spcPct val="129500"/>
              </a:lnSpc>
              <a:buClr>
                <a:schemeClr val="dk1"/>
              </a:buClr>
              <a:buSzPts val="800"/>
              <a:buFont typeface="Calibri"/>
              <a:buChar char="●"/>
            </a:pPr>
            <a:r>
              <a:rPr lang="en-US" sz="1050" dirty="0">
                <a:solidFill>
                  <a:schemeClr val="dk1"/>
                </a:solidFill>
                <a:highlight>
                  <a:srgbClr val="FFFF00"/>
                </a:highlight>
                <a:ea typeface="Calibri"/>
                <a:cs typeface="Calibri"/>
                <a:sym typeface="Calibri"/>
              </a:rPr>
              <a:t>Look at example of pre-processing using FASTQ files</a:t>
            </a:r>
            <a:endParaRPr lang="en-US" sz="1067" dirty="0">
              <a:solidFill>
                <a:schemeClr val="dk1"/>
              </a:solidFill>
              <a:highlight>
                <a:srgbClr val="FFFF00"/>
              </a:highlight>
              <a:ea typeface="Calibri"/>
              <a:cs typeface="Calibri"/>
            </a:endParaRPr>
          </a:p>
          <a:p>
            <a:pPr marL="608330" indent="-372110">
              <a:lnSpc>
                <a:spcPct val="129500"/>
              </a:lnSpc>
              <a:buClr>
                <a:schemeClr val="dk1"/>
              </a:buClr>
              <a:buSzPts val="800"/>
              <a:buFont typeface="Calibri"/>
              <a:buChar char="●"/>
            </a:pPr>
            <a:r>
              <a:rPr lang="en-US" sz="1067" dirty="0" err="1">
                <a:solidFill>
                  <a:schemeClr val="dk1"/>
                </a:solidFill>
                <a:highlight>
                  <a:srgbClr val="FFFF00"/>
                </a:highlight>
                <a:ea typeface="Calibri"/>
                <a:cs typeface="Calibri"/>
                <a:sym typeface="Calibri"/>
              </a:rPr>
              <a:t>Mi</a:t>
            </a:r>
            <a:r>
              <a:rPr lang="en" sz="1067" dirty="0">
                <a:solidFill>
                  <a:schemeClr val="dk1"/>
                </a:solidFill>
                <a:highlight>
                  <a:srgbClr val="FFFF00"/>
                </a:highlight>
                <a:ea typeface="Calibri"/>
                <a:cs typeface="Calibri"/>
                <a:sym typeface="Calibri"/>
              </a:rPr>
              <a:t>AIRR Standards </a:t>
            </a:r>
            <a:r>
              <a:rPr lang="en-US" sz="1067" dirty="0">
                <a:solidFill>
                  <a:schemeClr val="dk1"/>
                </a:solidFill>
                <a:highlight>
                  <a:srgbClr val="FFFF00"/>
                </a:highlight>
                <a:ea typeface="Calibri"/>
                <a:cs typeface="Calibri"/>
                <a:sym typeface="Calibri"/>
              </a:rPr>
              <a:t>overview and discussion</a:t>
            </a:r>
            <a:endParaRPr sz="1067" dirty="0">
              <a:solidFill>
                <a:schemeClr val="dk1"/>
              </a:solidFill>
              <a:highlight>
                <a:srgbClr val="FFFF00"/>
              </a:highlight>
              <a:ea typeface="Calibri"/>
              <a:cs typeface="Calibri"/>
            </a:endParaRPr>
          </a:p>
          <a:p>
            <a:pPr marL="608330" indent="-372110">
              <a:lnSpc>
                <a:spcPct val="129500"/>
              </a:lnSpc>
              <a:buClr>
                <a:schemeClr val="dk1"/>
              </a:buClr>
              <a:buSzPts val="800"/>
              <a:buFont typeface="Calibri"/>
              <a:buChar char="●"/>
            </a:pPr>
            <a:r>
              <a:rPr lang="en" sz="1067" dirty="0">
                <a:solidFill>
                  <a:schemeClr val="dk1"/>
                </a:solidFill>
                <a:highlight>
                  <a:srgbClr val="FFFF00"/>
                </a:highlight>
                <a:ea typeface="Calibri"/>
                <a:cs typeface="Calibri"/>
                <a:sym typeface="Calibri"/>
              </a:rPr>
              <a:t>Analy</a:t>
            </a:r>
            <a:r>
              <a:rPr lang="en-US" sz="1067" dirty="0">
                <a:solidFill>
                  <a:schemeClr val="dk1"/>
                </a:solidFill>
                <a:highlight>
                  <a:srgbClr val="FFFF00"/>
                </a:highlight>
                <a:ea typeface="Calibri"/>
                <a:cs typeface="Calibri"/>
                <a:sym typeface="Calibri"/>
              </a:rPr>
              <a:t>sis</a:t>
            </a:r>
            <a:r>
              <a:rPr lang="en" sz="1067" dirty="0">
                <a:solidFill>
                  <a:schemeClr val="dk1"/>
                </a:solidFill>
                <a:highlight>
                  <a:srgbClr val="FFFF00"/>
                </a:highlight>
                <a:ea typeface="Calibri"/>
                <a:cs typeface="Calibri"/>
                <a:sym typeface="Calibri"/>
              </a:rPr>
              <a:t> and interpreta</a:t>
            </a:r>
            <a:r>
              <a:rPr lang="en-US" sz="1067" dirty="0">
                <a:solidFill>
                  <a:schemeClr val="dk1"/>
                </a:solidFill>
                <a:highlight>
                  <a:srgbClr val="FFFF00"/>
                </a:highlight>
                <a:ea typeface="Calibri"/>
                <a:cs typeface="Calibri"/>
                <a:sym typeface="Calibri"/>
              </a:rPr>
              <a:t>tion</a:t>
            </a:r>
            <a:r>
              <a:rPr lang="en" sz="1067" dirty="0">
                <a:solidFill>
                  <a:schemeClr val="dk1"/>
                </a:solidFill>
                <a:highlight>
                  <a:srgbClr val="FFFF00"/>
                </a:highlight>
                <a:ea typeface="Calibri"/>
                <a:cs typeface="Calibri"/>
                <a:sym typeface="Calibri"/>
              </a:rPr>
              <a:t> of </a:t>
            </a:r>
            <a:r>
              <a:rPr lang="en-US" sz="1067" dirty="0">
                <a:solidFill>
                  <a:schemeClr val="dk1"/>
                </a:solidFill>
                <a:highlight>
                  <a:srgbClr val="FFFF00"/>
                </a:highlight>
                <a:ea typeface="Calibri"/>
                <a:cs typeface="Calibri"/>
                <a:sym typeface="Calibri"/>
              </a:rPr>
              <a:t>repertoire calculations </a:t>
            </a:r>
            <a:r>
              <a:rPr lang="en" sz="1067" dirty="0">
                <a:solidFill>
                  <a:schemeClr val="dk1"/>
                </a:solidFill>
                <a:highlight>
                  <a:srgbClr val="FFFF00"/>
                </a:highlight>
                <a:ea typeface="Calibri"/>
                <a:cs typeface="Calibri"/>
                <a:sym typeface="Calibri"/>
              </a:rPr>
              <a:t>output</a:t>
            </a:r>
            <a:endParaRPr sz="1067" dirty="0">
              <a:solidFill>
                <a:schemeClr val="dk1"/>
              </a:solidFill>
              <a:highlight>
                <a:srgbClr val="FFFF00"/>
              </a:highlight>
              <a:ea typeface="Calibri"/>
              <a:cs typeface="Calibri"/>
            </a:endParaRPr>
          </a:p>
          <a:p>
            <a:pPr>
              <a:lnSpc>
                <a:spcPct val="129500"/>
              </a:lnSpc>
              <a:spcBef>
                <a:spcPts val="1067"/>
              </a:spcBef>
              <a:buClr>
                <a:srgbClr val="000000"/>
              </a:buClr>
              <a:buSzPts val="800"/>
            </a:pPr>
            <a:r>
              <a:rPr lang="en" sz="1067" b="1" dirty="0">
                <a:solidFill>
                  <a:schemeClr val="dk1"/>
                </a:solidFill>
                <a:ea typeface="Calibri"/>
                <a:cs typeface="Calibri"/>
                <a:sym typeface="Calibri"/>
              </a:rPr>
              <a:t>2:40pm-2:55pm Break</a:t>
            </a:r>
            <a:endParaRPr sz="1067" b="1" dirty="0">
              <a:solidFill>
                <a:schemeClr val="dk1"/>
              </a:solidFill>
              <a:ea typeface="Calibri"/>
              <a:cs typeface="Calibri"/>
              <a:sym typeface="Calibri"/>
            </a:endParaRPr>
          </a:p>
          <a:p>
            <a:pPr>
              <a:lnSpc>
                <a:spcPct val="129500"/>
              </a:lnSpc>
              <a:spcBef>
                <a:spcPts val="1067"/>
              </a:spcBef>
              <a:buClr>
                <a:srgbClr val="000000"/>
              </a:buClr>
              <a:buSzPts val="800"/>
            </a:pPr>
            <a:r>
              <a:rPr lang="en" sz="1067" b="1" dirty="0">
                <a:solidFill>
                  <a:schemeClr val="dk1"/>
                </a:solidFill>
                <a:ea typeface="Calibri"/>
                <a:cs typeface="Calibri"/>
                <a:sym typeface="Calibri"/>
              </a:rPr>
              <a:t>3:00pm-3:45pm</a:t>
            </a:r>
            <a:endParaRPr sz="1067" b="1" dirty="0">
              <a:solidFill>
                <a:schemeClr val="dk1"/>
              </a:solidFill>
              <a:ea typeface="Calibri"/>
              <a:cs typeface="Calibri"/>
              <a:sym typeface="Calibri"/>
            </a:endParaRPr>
          </a:p>
          <a:p>
            <a:pPr marL="608330" indent="-372110">
              <a:lnSpc>
                <a:spcPct val="129500"/>
              </a:lnSpc>
              <a:spcBef>
                <a:spcPts val="1067"/>
              </a:spcBef>
              <a:buClr>
                <a:schemeClr val="dk1"/>
              </a:buClr>
              <a:buSzPts val="800"/>
              <a:buFont typeface="Calibri"/>
              <a:buChar char="●"/>
            </a:pPr>
            <a:r>
              <a:rPr lang="en" sz="1050" dirty="0">
                <a:solidFill>
                  <a:schemeClr val="dk1"/>
                </a:solidFill>
                <a:ea typeface="Calibri"/>
                <a:cs typeface="Calibri"/>
                <a:sym typeface="Calibri"/>
              </a:rPr>
              <a:t>Downstream application of </a:t>
            </a:r>
            <a:r>
              <a:rPr lang="en" sz="1050" dirty="0" err="1">
                <a:solidFill>
                  <a:schemeClr val="dk1"/>
                </a:solidFill>
                <a:ea typeface="Calibri"/>
                <a:cs typeface="Calibri"/>
                <a:sym typeface="Calibri"/>
              </a:rPr>
              <a:t>VDJServer</a:t>
            </a:r>
            <a:r>
              <a:rPr lang="en" sz="1050" dirty="0">
                <a:solidFill>
                  <a:schemeClr val="dk1"/>
                </a:solidFill>
                <a:ea typeface="Calibri"/>
                <a:cs typeface="Calibri"/>
                <a:sym typeface="Calibri"/>
              </a:rPr>
              <a:t> products in machine learning (example dataset using the demo dataset and discussion of some outcome</a:t>
            </a:r>
            <a:r>
              <a:rPr lang="en-US" sz="1050" dirty="0">
                <a:solidFill>
                  <a:schemeClr val="dk1"/>
                </a:solidFill>
                <a:ea typeface="Calibri"/>
                <a:cs typeface="Calibri"/>
                <a:sym typeface="Calibri"/>
              </a:rPr>
              <a:t>s</a:t>
            </a:r>
            <a:r>
              <a:rPr lang="en" sz="1050" dirty="0">
                <a:solidFill>
                  <a:schemeClr val="dk1"/>
                </a:solidFill>
                <a:ea typeface="Calibri"/>
                <a:cs typeface="Calibri"/>
                <a:sym typeface="Calibri"/>
              </a:rPr>
              <a:t>)</a:t>
            </a:r>
            <a:endParaRPr sz="1050" dirty="0">
              <a:solidFill>
                <a:schemeClr val="dk1"/>
              </a:solidFill>
              <a:ea typeface="Calibri"/>
              <a:cs typeface="Calibri"/>
            </a:endParaRPr>
          </a:p>
          <a:p>
            <a:pPr>
              <a:lnSpc>
                <a:spcPct val="129500"/>
              </a:lnSpc>
              <a:spcBef>
                <a:spcPts val="1067"/>
              </a:spcBef>
              <a:buClr>
                <a:srgbClr val="000000"/>
              </a:buClr>
              <a:buSzPts val="800"/>
            </a:pPr>
            <a:r>
              <a:rPr lang="en" sz="1067" b="1" dirty="0">
                <a:solidFill>
                  <a:schemeClr val="dk1"/>
                </a:solidFill>
                <a:ea typeface="Calibri"/>
                <a:cs typeface="Calibri"/>
                <a:sym typeface="Calibri"/>
              </a:rPr>
              <a:t>3:45pm-4:15pm</a:t>
            </a:r>
            <a:endParaRPr sz="1067" b="1" dirty="0">
              <a:solidFill>
                <a:schemeClr val="dk1"/>
              </a:solidFill>
              <a:ea typeface="Calibri"/>
              <a:cs typeface="Calibri"/>
              <a:sym typeface="Calibri"/>
            </a:endParaRPr>
          </a:p>
          <a:p>
            <a:pPr marL="608330" indent="-372110">
              <a:lnSpc>
                <a:spcPct val="129500"/>
              </a:lnSpc>
              <a:buClr>
                <a:schemeClr val="dk1"/>
              </a:buClr>
              <a:buSzPts val="800"/>
              <a:buFont typeface="Calibri"/>
              <a:buChar char="●"/>
            </a:pPr>
            <a:r>
              <a:rPr lang="en" sz="1067" dirty="0">
                <a:solidFill>
                  <a:schemeClr val="dk1"/>
                </a:solidFill>
                <a:ea typeface="Calibri"/>
                <a:cs typeface="Calibri"/>
                <a:sym typeface="Calibri"/>
              </a:rPr>
              <a:t>Summarize the workshop and encourage future interactions</a:t>
            </a:r>
            <a:endParaRPr lang="en" sz="1067" dirty="0">
              <a:solidFill>
                <a:schemeClr val="dk1"/>
              </a:solidFill>
              <a:ea typeface="Calibri"/>
              <a:cs typeface="Calibri"/>
            </a:endParaRPr>
          </a:p>
          <a:p>
            <a:pPr marL="608330" indent="-372110">
              <a:lnSpc>
                <a:spcPct val="129500"/>
              </a:lnSpc>
              <a:buClr>
                <a:schemeClr val="dk1"/>
              </a:buClr>
              <a:buSzPts val="800"/>
              <a:buFont typeface="Calibri"/>
              <a:buChar char="●"/>
            </a:pPr>
            <a:r>
              <a:rPr lang="en-US" sz="1050" dirty="0">
                <a:solidFill>
                  <a:schemeClr val="dk1"/>
                </a:solidFill>
                <a:ea typeface="Calibri"/>
                <a:cs typeface="Calibri"/>
                <a:sym typeface="Calibri"/>
              </a:rPr>
              <a:t>Invitation to use some </a:t>
            </a:r>
            <a:r>
              <a:rPr lang="en" sz="1050" dirty="0">
                <a:solidFill>
                  <a:schemeClr val="dk1"/>
                </a:solidFill>
                <a:ea typeface="Calibri"/>
                <a:cs typeface="Calibri"/>
                <a:sym typeface="Calibri"/>
              </a:rPr>
              <a:t>example datasets for </a:t>
            </a:r>
            <a:r>
              <a:rPr lang="en-US" sz="1050" dirty="0">
                <a:solidFill>
                  <a:schemeClr val="dk1"/>
                </a:solidFill>
                <a:ea typeface="Calibri"/>
                <a:cs typeface="Calibri"/>
                <a:sym typeface="Calibri"/>
              </a:rPr>
              <a:t>further analysis (</a:t>
            </a:r>
            <a:r>
              <a:rPr lang="en-US" sz="1050" dirty="0" err="1">
                <a:solidFill>
                  <a:schemeClr val="dk1"/>
                </a:solidFill>
                <a:ea typeface="Calibri"/>
                <a:cs typeface="Calibri"/>
                <a:sym typeface="Calibri"/>
              </a:rPr>
              <a:t>VDJServer</a:t>
            </a:r>
            <a:r>
              <a:rPr lang="en-US" sz="1050" dirty="0">
                <a:solidFill>
                  <a:schemeClr val="dk1"/>
                </a:solidFill>
                <a:ea typeface="Calibri"/>
                <a:cs typeface="Calibri"/>
                <a:sym typeface="Calibri"/>
              </a:rPr>
              <a:t> team will assist in setup as time permits)</a:t>
            </a:r>
            <a:r>
              <a:rPr lang="en" sz="1050" dirty="0">
                <a:solidFill>
                  <a:schemeClr val="dk1"/>
                </a:solidFill>
                <a:ea typeface="Calibri"/>
                <a:cs typeface="Calibri"/>
                <a:sym typeface="Calibri"/>
              </a:rPr>
              <a:t> </a:t>
            </a:r>
            <a:endParaRPr sz="1067" dirty="0">
              <a:solidFill>
                <a:schemeClr val="dk1"/>
              </a:solidFill>
              <a:ea typeface="Calibri"/>
              <a:cs typeface="Calibri"/>
            </a:endParaRPr>
          </a:p>
          <a:p>
            <a:pPr>
              <a:lnSpc>
                <a:spcPct val="115000"/>
              </a:lnSpc>
              <a:spcBef>
                <a:spcPts val="1067"/>
              </a:spcBef>
              <a:buClr>
                <a:srgbClr val="000000"/>
              </a:buClr>
              <a:buSzPts val="800"/>
            </a:pPr>
            <a:endParaRPr sz="1067"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4974421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A screenshot of a social media post&#10;&#10;Description generated with very high confidence">
            <a:extLst>
              <a:ext uri="{FF2B5EF4-FFF2-40B4-BE49-F238E27FC236}">
                <a16:creationId xmlns:a16="http://schemas.microsoft.com/office/drawing/2014/main" id="{E7E998EB-B3AA-434E-9126-E31129615F2E}"/>
              </a:ext>
            </a:extLst>
          </p:cNvPr>
          <p:cNvPicPr>
            <a:picLocks noChangeAspect="1"/>
          </p:cNvPicPr>
          <p:nvPr/>
        </p:nvPicPr>
        <p:blipFill rotWithShape="1">
          <a:blip r:embed="rId2"/>
          <a:srcRect r="-178" b="10870"/>
          <a:stretch/>
        </p:blipFill>
        <p:spPr>
          <a:xfrm>
            <a:off x="2549014" y="33512"/>
            <a:ext cx="7561012" cy="6693263"/>
          </a:xfrm>
          <a:prstGeom prst="rect">
            <a:avLst/>
          </a:prstGeom>
        </p:spPr>
      </p:pic>
    </p:spTree>
    <p:extLst>
      <p:ext uri="{BB962C8B-B14F-4D97-AF65-F5344CB8AC3E}">
        <p14:creationId xmlns:p14="http://schemas.microsoft.com/office/powerpoint/2010/main" val="14285831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F50DEE2-2FD5-4789-A7CB-A5EF26F54E97}"/>
              </a:ext>
            </a:extLst>
          </p:cNvPr>
          <p:cNvPicPr>
            <a:picLocks noChangeAspect="1"/>
          </p:cNvPicPr>
          <p:nvPr/>
        </p:nvPicPr>
        <p:blipFill rotWithShape="1">
          <a:blip r:embed="rId2"/>
          <a:srcRect l="11254" t="17897" r="12013" b="7122"/>
          <a:stretch/>
        </p:blipFill>
        <p:spPr>
          <a:xfrm>
            <a:off x="131289" y="140584"/>
            <a:ext cx="11898786" cy="6417380"/>
          </a:xfrm>
          <a:prstGeom prst="rect">
            <a:avLst/>
          </a:prstGeom>
        </p:spPr>
      </p:pic>
    </p:spTree>
    <p:extLst>
      <p:ext uri="{BB962C8B-B14F-4D97-AF65-F5344CB8AC3E}">
        <p14:creationId xmlns:p14="http://schemas.microsoft.com/office/powerpoint/2010/main" val="13014012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2AD02B-7FE9-4DA2-9038-A61310B5D37B}"/>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36E6CE74-5798-4C74-80CD-F2AB5E04A966}"/>
              </a:ext>
            </a:extLst>
          </p:cNvPr>
          <p:cNvSpPr>
            <a:spLocks noGrp="1"/>
          </p:cNvSpPr>
          <p:nvPr>
            <p:ph idx="1"/>
          </p:nvPr>
        </p:nvSpPr>
        <p:spPr/>
        <p:txBody>
          <a:bodyPr vert="horz" lIns="91440" tIns="45720" rIns="91440" bIns="45720" rtlCol="0" anchor="t">
            <a:normAutofit fontScale="92500" lnSpcReduction="10000"/>
          </a:bodyPr>
          <a:lstStyle/>
          <a:p>
            <a:r>
              <a:rPr lang="en-US" dirty="0">
                <a:cs typeface="Calibri"/>
              </a:rPr>
              <a:t>The Adaptive Immune Receptor Repertoire (AIRR) Community formed in 2015 to address reproducibility and reuse issues for HTS data of immune repertoires. </a:t>
            </a:r>
          </a:p>
          <a:p>
            <a:r>
              <a:rPr lang="en-US" dirty="0">
                <a:cs typeface="Calibri"/>
              </a:rPr>
              <a:t>The community has made significant progress in developing standards of practice and data sharing protocols.  </a:t>
            </a:r>
          </a:p>
          <a:p>
            <a:r>
              <a:rPr lang="en-US" dirty="0"/>
              <a:t>The key recommendations set forth comprise of six </a:t>
            </a:r>
            <a:r>
              <a:rPr lang="en-US" dirty="0" err="1"/>
              <a:t>MiAIRR</a:t>
            </a:r>
            <a:r>
              <a:rPr lang="en-US" dirty="0"/>
              <a:t> sets and associated data fields, along with their target submission repositories to promote data standardization across all the studies within the community.</a:t>
            </a:r>
            <a:endParaRPr lang="en-US" dirty="0">
              <a:cs typeface="Calibri"/>
            </a:endParaRPr>
          </a:p>
          <a:p>
            <a:r>
              <a:rPr lang="en-US" dirty="0" err="1"/>
              <a:t>VDJServer</a:t>
            </a:r>
            <a:r>
              <a:rPr lang="en-US" dirty="0"/>
              <a:t> enables you to fulfill all of the </a:t>
            </a:r>
            <a:r>
              <a:rPr lang="en-US" dirty="0" err="1"/>
              <a:t>MiAIRR</a:t>
            </a:r>
            <a:r>
              <a:rPr lang="en-US" dirty="0"/>
              <a:t> submission requirements covered by the six sets and also provides you with a “one-stop” shop from start to finish.</a:t>
            </a:r>
          </a:p>
        </p:txBody>
      </p:sp>
    </p:spTree>
    <p:extLst>
      <p:ext uri="{BB962C8B-B14F-4D97-AF65-F5344CB8AC3E}">
        <p14:creationId xmlns:p14="http://schemas.microsoft.com/office/powerpoint/2010/main" val="12313503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A4AC5506-6312-4701-8D3C-40187889A94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Shape 286">
            <a:extLst>
              <a:ext uri="{FF2B5EF4-FFF2-40B4-BE49-F238E27FC236}">
                <a16:creationId xmlns:a16="http://schemas.microsoft.com/office/drawing/2014/main" id="{BFBBA150-54C5-488B-B283-36A7CA56C6F9}"/>
              </a:ext>
            </a:extLst>
          </p:cNvPr>
          <p:cNvPicPr preferRelativeResize="0">
            <a:picLocks/>
          </p:cNvPicPr>
          <p:nvPr/>
        </p:nvPicPr>
        <p:blipFill rotWithShape="1">
          <a:blip r:embed="rId2"/>
          <a:srcRect t="8895"/>
          <a:stretch/>
        </p:blipFill>
        <p:spPr>
          <a:xfrm>
            <a:off x="928688" y="1675227"/>
            <a:ext cx="10415587" cy="4997036"/>
          </a:xfrm>
          <a:prstGeom prst="rect">
            <a:avLst/>
          </a:prstGeom>
          <a:noFill/>
        </p:spPr>
      </p:pic>
      <p:sp>
        <p:nvSpPr>
          <p:cNvPr id="5" name="Title 1">
            <a:extLst>
              <a:ext uri="{FF2B5EF4-FFF2-40B4-BE49-F238E27FC236}">
                <a16:creationId xmlns:a16="http://schemas.microsoft.com/office/drawing/2014/main" id="{BA64F960-10FD-46E4-9CE9-34C4FA2A6BE0}"/>
              </a:ext>
            </a:extLst>
          </p:cNvPr>
          <p:cNvSpPr txBox="1">
            <a:spLocks/>
          </p:cNvSpPr>
          <p:nvPr/>
        </p:nvSpPr>
        <p:spPr>
          <a:xfrm>
            <a:off x="556532" y="643467"/>
            <a:ext cx="11210925" cy="74483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Aft>
                <a:spcPts val="600"/>
              </a:spcAft>
            </a:pPr>
            <a:r>
              <a:rPr lang="en-US" sz="3200" b="1" kern="1200" dirty="0">
                <a:solidFill>
                  <a:schemeClr val="bg1"/>
                </a:solidFill>
                <a:latin typeface="+mj-lt"/>
                <a:ea typeface="+mj-ea"/>
                <a:cs typeface="+mj-cs"/>
              </a:rPr>
              <a:t>Repertoire Calculations Overview</a:t>
            </a:r>
          </a:p>
        </p:txBody>
      </p:sp>
      <p:sp>
        <p:nvSpPr>
          <p:cNvPr id="6" name="Oval 5">
            <a:extLst>
              <a:ext uri="{FF2B5EF4-FFF2-40B4-BE49-F238E27FC236}">
                <a16:creationId xmlns:a16="http://schemas.microsoft.com/office/drawing/2014/main" id="{2F3D20A3-0647-4E01-9F0F-6FF1D7410378}"/>
              </a:ext>
            </a:extLst>
          </p:cNvPr>
          <p:cNvSpPr/>
          <p:nvPr/>
        </p:nvSpPr>
        <p:spPr>
          <a:xfrm>
            <a:off x="8618221" y="4777741"/>
            <a:ext cx="2548889" cy="1268730"/>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885139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69"/>
        <p:cNvGrpSpPr/>
        <p:nvPr/>
      </p:nvGrpSpPr>
      <p:grpSpPr>
        <a:xfrm>
          <a:off x="0" y="0"/>
          <a:ext cx="0" cy="0"/>
          <a:chOff x="0" y="0"/>
          <a:chExt cx="0" cy="0"/>
        </a:xfrm>
      </p:grpSpPr>
      <p:sp>
        <p:nvSpPr>
          <p:cNvPr id="173"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1" name="Shape 171" descr="Large image of Figure 1." title="Large image of Figure 1."/>
          <p:cNvPicPr preferRelativeResize="0"/>
          <p:nvPr/>
        </p:nvPicPr>
        <p:blipFill rotWithShape="1">
          <a:blip r:embed="rId3"/>
          <a:srcRect/>
          <a:stretch>
            <a:fillRect/>
          </a:stretch>
        </p:blipFill>
        <p:spPr>
          <a:xfrm>
            <a:off x="4343400" y="500062"/>
            <a:ext cx="7600950" cy="5764571"/>
          </a:xfrm>
          <a:prstGeom prst="rect">
            <a:avLst/>
          </a:prstGeom>
          <a:noFill/>
        </p:spPr>
      </p:pic>
      <p:sp>
        <p:nvSpPr>
          <p:cNvPr id="2" name="Rectangle 1"/>
          <p:cNvSpPr/>
          <p:nvPr/>
        </p:nvSpPr>
        <p:spPr>
          <a:xfrm>
            <a:off x="9995728" y="6264634"/>
            <a:ext cx="2141833" cy="318100"/>
          </a:xfrm>
          <a:prstGeom prst="rect">
            <a:avLst/>
          </a:prstGeom>
        </p:spPr>
        <p:txBody>
          <a:bodyPr wrap="square">
            <a:spAutoFit/>
          </a:bodyPr>
          <a:lstStyle/>
          <a:p>
            <a:pPr>
              <a:spcAft>
                <a:spcPts val="600"/>
              </a:spcAft>
            </a:pPr>
            <a:r>
              <a:rPr lang="en-US" sz="1467"/>
              <a:t>PMID: 25306219 </a:t>
            </a:r>
            <a:endParaRPr lang="en-US" sz="1333"/>
          </a:p>
        </p:txBody>
      </p:sp>
      <p:sp>
        <p:nvSpPr>
          <p:cNvPr id="170" name="Shape 170"/>
          <p:cNvSpPr txBox="1">
            <a:spLocks noGrp="1"/>
          </p:cNvSpPr>
          <p:nvPr>
            <p:ph type="title"/>
          </p:nvPr>
        </p:nvSpPr>
        <p:spPr>
          <a:xfrm>
            <a:off x="1028700" y="1967266"/>
            <a:ext cx="2628900" cy="2547257"/>
          </a:xfrm>
          <a:prstGeom prst="rect">
            <a:avLst/>
          </a:prstGeom>
          <a:noFill/>
        </p:spPr>
        <p:txBody>
          <a:bodyPr spcFirstLastPara="1" vert="horz" lIns="91440" tIns="45720" rIns="91440" bIns="45720" rtlCol="0" anchor="ctr" anchorCtr="0">
            <a:normAutofit/>
          </a:bodyPr>
          <a:lstStyle/>
          <a:p>
            <a:pPr algn="ctr">
              <a:spcBef>
                <a:spcPct val="0"/>
              </a:spcBef>
            </a:pPr>
            <a:r>
              <a:rPr lang="en-US" sz="3100" kern="1200">
                <a:solidFill>
                  <a:srgbClr val="FFFFFF"/>
                </a:solidFill>
                <a:latin typeface="+mj-lt"/>
                <a:ea typeface="+mj-ea"/>
                <a:cs typeface="+mj-cs"/>
              </a:rPr>
              <a:t>Schematic for VDJ recombination in B and T cells</a:t>
            </a:r>
          </a:p>
        </p:txBody>
      </p:sp>
    </p:spTree>
    <p:extLst>
      <p:ext uri="{BB962C8B-B14F-4D97-AF65-F5344CB8AC3E}">
        <p14:creationId xmlns:p14="http://schemas.microsoft.com/office/powerpoint/2010/main" val="35093654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large Image">
            <a:extLst>
              <a:ext uri="{FF2B5EF4-FFF2-40B4-BE49-F238E27FC236}">
                <a16:creationId xmlns:a16="http://schemas.microsoft.com/office/drawing/2014/main" id="{240B0FE8-148E-4B73-9BE2-D1FC461D23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27804" y="191612"/>
            <a:ext cx="7518871" cy="629705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CE1267C0-86E7-4C90-AD9A-0F73648749C6}"/>
              </a:ext>
            </a:extLst>
          </p:cNvPr>
          <p:cNvSpPr>
            <a:spLocks noGrp="1"/>
          </p:cNvSpPr>
          <p:nvPr>
            <p:ph type="title"/>
          </p:nvPr>
        </p:nvSpPr>
        <p:spPr>
          <a:xfrm>
            <a:off x="1028700" y="1967266"/>
            <a:ext cx="2628900" cy="2547257"/>
          </a:xfrm>
          <a:noFill/>
        </p:spPr>
        <p:txBody>
          <a:bodyPr vert="horz" lIns="91440" tIns="45720" rIns="91440" bIns="45720" rtlCol="0" anchor="ctr">
            <a:normAutofit fontScale="90000"/>
          </a:bodyPr>
          <a:lstStyle/>
          <a:p>
            <a:pPr algn="ctr">
              <a:spcBef>
                <a:spcPct val="0"/>
              </a:spcBef>
            </a:pPr>
            <a:r>
              <a:rPr lang="en-US" sz="3600" kern="1200" dirty="0">
                <a:solidFill>
                  <a:srgbClr val="FFFFFF"/>
                </a:solidFill>
                <a:latin typeface="+mj-lt"/>
                <a:ea typeface="+mj-ea"/>
                <a:cs typeface="+mj-cs"/>
              </a:rPr>
              <a:t>Schematic for VDJ genes derived from immune sequencing approaches</a:t>
            </a:r>
          </a:p>
        </p:txBody>
      </p:sp>
      <p:sp>
        <p:nvSpPr>
          <p:cNvPr id="4" name="Rectangle 3">
            <a:extLst>
              <a:ext uri="{FF2B5EF4-FFF2-40B4-BE49-F238E27FC236}">
                <a16:creationId xmlns:a16="http://schemas.microsoft.com/office/drawing/2014/main" id="{0813191E-9B8D-4A15-8BC5-D512788F154A}"/>
              </a:ext>
            </a:extLst>
          </p:cNvPr>
          <p:cNvSpPr/>
          <p:nvPr/>
        </p:nvSpPr>
        <p:spPr>
          <a:xfrm>
            <a:off x="8611941" y="6497911"/>
            <a:ext cx="3236784" cy="307777"/>
          </a:xfrm>
          <a:prstGeom prst="rect">
            <a:avLst/>
          </a:prstGeom>
        </p:spPr>
        <p:txBody>
          <a:bodyPr wrap="none">
            <a:spAutoFit/>
          </a:bodyPr>
          <a:lstStyle/>
          <a:p>
            <a:r>
              <a:rPr lang="en-US" sz="1400" u="sng" dirty="0">
                <a:solidFill>
                  <a:srgbClr val="E9711C"/>
                </a:solidFill>
                <a:latin typeface="Arial" panose="020B0604020202020204" pitchFamily="34" charset="0"/>
                <a:hlinkClick r:id="rId3" tooltip="Persistent link using digital object identifier"/>
              </a:rPr>
              <a:t>https://doi.org/10.1016/j.it.2014.09.004</a:t>
            </a:r>
            <a:endParaRPr lang="en-US" sz="1400" dirty="0"/>
          </a:p>
        </p:txBody>
      </p:sp>
    </p:spTree>
    <p:extLst>
      <p:ext uri="{BB962C8B-B14F-4D97-AF65-F5344CB8AC3E}">
        <p14:creationId xmlns:p14="http://schemas.microsoft.com/office/powerpoint/2010/main" val="39722517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10A5FD84-C514-4342-BD7A-7C0D68919AD7}"/>
              </a:ext>
            </a:extLst>
          </p:cNvPr>
          <p:cNvPicPr>
            <a:picLocks noChangeAspect="1"/>
          </p:cNvPicPr>
          <p:nvPr/>
        </p:nvPicPr>
        <p:blipFill rotWithShape="1">
          <a:blip r:embed="rId2"/>
          <a:srcRect l="9375" t="12355" r="13751" b="15707"/>
          <a:stretch/>
        </p:blipFill>
        <p:spPr>
          <a:xfrm>
            <a:off x="2222453" y="1396588"/>
            <a:ext cx="8207421" cy="4089812"/>
          </a:xfrm>
          <a:prstGeom prst="rect">
            <a:avLst/>
          </a:prstGeom>
        </p:spPr>
      </p:pic>
      <p:sp>
        <p:nvSpPr>
          <p:cNvPr id="2" name="Title 1"/>
          <p:cNvSpPr>
            <a:spLocks noGrp="1"/>
          </p:cNvSpPr>
          <p:nvPr>
            <p:ph type="title"/>
          </p:nvPr>
        </p:nvSpPr>
        <p:spPr>
          <a:xfrm>
            <a:off x="556532" y="643467"/>
            <a:ext cx="11210925" cy="744836"/>
          </a:xfrm>
        </p:spPr>
        <p:txBody>
          <a:bodyPr>
            <a:normAutofit/>
          </a:bodyPr>
          <a:lstStyle/>
          <a:p>
            <a:pPr algn="ctr"/>
            <a:r>
              <a:rPr lang="en-US" sz="3700" b="1" dirty="0">
                <a:solidFill>
                  <a:schemeClr val="bg1"/>
                </a:solidFill>
              </a:rPr>
              <a:t>Exploring repertoire calculation options on </a:t>
            </a:r>
            <a:r>
              <a:rPr lang="en-US" sz="3700" b="1" dirty="0" err="1">
                <a:solidFill>
                  <a:schemeClr val="bg1"/>
                </a:solidFill>
              </a:rPr>
              <a:t>VDJServer</a:t>
            </a:r>
            <a:endParaRPr lang="en-US" sz="3700" b="1" dirty="0">
              <a:solidFill>
                <a:schemeClr val="bg1"/>
              </a:solidFill>
            </a:endParaRPr>
          </a:p>
        </p:txBody>
      </p:sp>
      <p:sp>
        <p:nvSpPr>
          <p:cNvPr id="3" name="TextBox 2">
            <a:extLst>
              <a:ext uri="{FF2B5EF4-FFF2-40B4-BE49-F238E27FC236}">
                <a16:creationId xmlns:a16="http://schemas.microsoft.com/office/drawing/2014/main" id="{CEB1EFB2-B8B7-471C-9EAF-74B30514A0F8}"/>
              </a:ext>
            </a:extLst>
          </p:cNvPr>
          <p:cNvSpPr txBox="1"/>
          <p:nvPr/>
        </p:nvSpPr>
        <p:spPr>
          <a:xfrm>
            <a:off x="2120397" y="5672138"/>
            <a:ext cx="8594853" cy="646331"/>
          </a:xfrm>
          <a:prstGeom prst="rect">
            <a:avLst/>
          </a:prstGeom>
          <a:noFill/>
        </p:spPr>
        <p:txBody>
          <a:bodyPr wrap="none" rtlCol="0">
            <a:spAutoFit/>
          </a:bodyPr>
          <a:lstStyle/>
          <a:p>
            <a:pPr algn="ctr"/>
            <a:r>
              <a:rPr lang="en-US" dirty="0"/>
              <a:t>This module provides summary counts of V, D and J genes from all filtered read level data </a:t>
            </a:r>
          </a:p>
          <a:p>
            <a:pPr algn="ctr"/>
            <a:r>
              <a:rPr lang="en-US" dirty="0"/>
              <a:t>provided (extracted from the read-level </a:t>
            </a:r>
            <a:r>
              <a:rPr lang="en-US" dirty="0" err="1"/>
              <a:t>fasta</a:t>
            </a:r>
            <a:r>
              <a:rPr lang="en-US" dirty="0"/>
              <a:t> files).</a:t>
            </a:r>
          </a:p>
        </p:txBody>
      </p:sp>
    </p:spTree>
    <p:extLst>
      <p:ext uri="{BB962C8B-B14F-4D97-AF65-F5344CB8AC3E}">
        <p14:creationId xmlns:p14="http://schemas.microsoft.com/office/powerpoint/2010/main" val="2089837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71ADAEA-4B32-4102-8078-897888C7CA05}"/>
              </a:ext>
            </a:extLst>
          </p:cNvPr>
          <p:cNvPicPr>
            <a:picLocks noChangeAspect="1"/>
          </p:cNvPicPr>
          <p:nvPr/>
        </p:nvPicPr>
        <p:blipFill rotWithShape="1">
          <a:blip r:embed="rId2"/>
          <a:srcRect l="14218" t="11301" r="16562" b="6902"/>
          <a:stretch/>
        </p:blipFill>
        <p:spPr>
          <a:xfrm>
            <a:off x="1797403" y="64911"/>
            <a:ext cx="8439150" cy="5314951"/>
          </a:xfrm>
          <a:prstGeom prst="rect">
            <a:avLst/>
          </a:prstGeom>
        </p:spPr>
      </p:pic>
      <p:sp>
        <p:nvSpPr>
          <p:cNvPr id="3" name="Rectangle 2">
            <a:extLst>
              <a:ext uri="{FF2B5EF4-FFF2-40B4-BE49-F238E27FC236}">
                <a16:creationId xmlns:a16="http://schemas.microsoft.com/office/drawing/2014/main" id="{4271A94F-F71F-4BE7-AB80-8DC159645D7F}"/>
              </a:ext>
            </a:extLst>
          </p:cNvPr>
          <p:cNvSpPr/>
          <p:nvPr/>
        </p:nvSpPr>
        <p:spPr>
          <a:xfrm>
            <a:off x="2876549" y="5379862"/>
            <a:ext cx="6639983" cy="1200329"/>
          </a:xfrm>
          <a:prstGeom prst="rect">
            <a:avLst/>
          </a:prstGeom>
        </p:spPr>
        <p:txBody>
          <a:bodyPr wrap="square">
            <a:spAutoFit/>
          </a:bodyPr>
          <a:lstStyle/>
          <a:p>
            <a:pPr algn="ctr"/>
            <a:r>
              <a:rPr lang="en-US" dirty="0"/>
              <a:t>These modules provide summary counts (CDR3 analysis) and graphs (clonal analysis) showing abundance of CDR3 sequences (clones) from all filtered (productive) read level data extracted from the read-level </a:t>
            </a:r>
            <a:r>
              <a:rPr lang="en-US" dirty="0" err="1"/>
              <a:t>fasta</a:t>
            </a:r>
            <a:r>
              <a:rPr lang="en-US" dirty="0"/>
              <a:t> files.</a:t>
            </a:r>
          </a:p>
        </p:txBody>
      </p:sp>
    </p:spTree>
    <p:extLst>
      <p:ext uri="{BB962C8B-B14F-4D97-AF65-F5344CB8AC3E}">
        <p14:creationId xmlns:p14="http://schemas.microsoft.com/office/powerpoint/2010/main" val="3753001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4641CEF-A9F9-4DF8-AAFF-91DF393743B8}"/>
              </a:ext>
            </a:extLst>
          </p:cNvPr>
          <p:cNvPicPr>
            <a:picLocks noChangeAspect="1"/>
          </p:cNvPicPr>
          <p:nvPr/>
        </p:nvPicPr>
        <p:blipFill rotWithShape="1">
          <a:blip r:embed="rId2"/>
          <a:srcRect l="14531" t="11995" r="16875" b="6695"/>
          <a:stretch/>
        </p:blipFill>
        <p:spPr>
          <a:xfrm>
            <a:off x="1914525" y="112890"/>
            <a:ext cx="8362950" cy="5283200"/>
          </a:xfrm>
          <a:prstGeom prst="rect">
            <a:avLst/>
          </a:prstGeom>
        </p:spPr>
      </p:pic>
      <p:sp>
        <p:nvSpPr>
          <p:cNvPr id="3" name="Rectangle 2">
            <a:extLst>
              <a:ext uri="{FF2B5EF4-FFF2-40B4-BE49-F238E27FC236}">
                <a16:creationId xmlns:a16="http://schemas.microsoft.com/office/drawing/2014/main" id="{3A2B501C-5CFC-4B0A-953B-037E32E3AAF1}"/>
              </a:ext>
            </a:extLst>
          </p:cNvPr>
          <p:cNvSpPr/>
          <p:nvPr/>
        </p:nvSpPr>
        <p:spPr>
          <a:xfrm>
            <a:off x="3048000" y="5324227"/>
            <a:ext cx="6096000" cy="1200329"/>
          </a:xfrm>
          <a:prstGeom prst="rect">
            <a:avLst/>
          </a:prstGeom>
        </p:spPr>
        <p:txBody>
          <a:bodyPr>
            <a:spAutoFit/>
          </a:bodyPr>
          <a:lstStyle/>
          <a:p>
            <a:pPr algn="ctr"/>
            <a:r>
              <a:rPr lang="en-US" dirty="0"/>
              <a:t>These modules provide calculations for diversity (using the diversity index metric) and mutational analysis using selection pressure (this applies to immunoglobulin (B-cell) receptors only due to somatic hypermutation in B cells (</a:t>
            </a:r>
            <a:r>
              <a:rPr lang="en-US" i="1" dirty="0"/>
              <a:t>slide #24)</a:t>
            </a:r>
            <a:r>
              <a:rPr lang="en-US" dirty="0"/>
              <a:t>.  </a:t>
            </a:r>
          </a:p>
        </p:txBody>
      </p:sp>
    </p:spTree>
    <p:extLst>
      <p:ext uri="{BB962C8B-B14F-4D97-AF65-F5344CB8AC3E}">
        <p14:creationId xmlns:p14="http://schemas.microsoft.com/office/powerpoint/2010/main" val="11159859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F98ED85F-DCEE-4B50-802E-71A6E3E12B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14000"/>
            </a:schemeClr>
          </a:solidFill>
          <a:ln w="127000" cap="sq" cmpd="thinThick">
            <a:solidFill>
              <a:schemeClr val="tx1">
                <a:lumMod val="85000"/>
                <a:lumOff val="15000"/>
                <a:alpha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96DB9D5-72F1-4A12-9633-234C5880A1A1}"/>
              </a:ext>
            </a:extLst>
          </p:cNvPr>
          <p:cNvSpPr>
            <a:spLocks noGrp="1"/>
          </p:cNvSpPr>
          <p:nvPr>
            <p:ph type="title"/>
          </p:nvPr>
        </p:nvSpPr>
        <p:spPr>
          <a:xfrm>
            <a:off x="838200" y="631825"/>
            <a:ext cx="10515600" cy="1325563"/>
          </a:xfrm>
        </p:spPr>
        <p:txBody>
          <a:bodyPr>
            <a:normAutofit/>
          </a:bodyPr>
          <a:lstStyle/>
          <a:p>
            <a:r>
              <a:rPr lang="en-US"/>
              <a:t>Review of </a:t>
            </a:r>
            <a:r>
              <a:rPr lang="en-US" err="1"/>
              <a:t>RepCalc</a:t>
            </a:r>
            <a:r>
              <a:rPr lang="en-US"/>
              <a:t> output results</a:t>
            </a:r>
          </a:p>
        </p:txBody>
      </p:sp>
      <p:sp>
        <p:nvSpPr>
          <p:cNvPr id="3" name="Content Placeholder 2">
            <a:extLst>
              <a:ext uri="{FF2B5EF4-FFF2-40B4-BE49-F238E27FC236}">
                <a16:creationId xmlns:a16="http://schemas.microsoft.com/office/drawing/2014/main" id="{B6DE7B01-2D1C-4D8F-852D-C815AAB59453}"/>
              </a:ext>
            </a:extLst>
          </p:cNvPr>
          <p:cNvSpPr>
            <a:spLocks noGrp="1"/>
          </p:cNvSpPr>
          <p:nvPr>
            <p:ph idx="1"/>
          </p:nvPr>
        </p:nvSpPr>
        <p:spPr>
          <a:xfrm>
            <a:off x="838200" y="2057400"/>
            <a:ext cx="10515600" cy="3871762"/>
          </a:xfrm>
        </p:spPr>
        <p:txBody>
          <a:bodyPr>
            <a:normAutofit/>
          </a:bodyPr>
          <a:lstStyle/>
          <a:p>
            <a:r>
              <a:rPr lang="en-US" sz="2400" dirty="0"/>
              <a:t>Reference manuscripts for detailed information on module calculations for clonal abundance and diversity: </a:t>
            </a:r>
            <a:r>
              <a:rPr lang="en-US" sz="2400" dirty="0">
                <a:hlinkClick r:id="rId2"/>
              </a:rPr>
              <a:t>https://www.ncbi.nlm.nih.gov/pubmed/?term=28179494+26589402+26069265+25675496+24618469+22641856+24298272%5Buid%5D</a:t>
            </a:r>
            <a:r>
              <a:rPr lang="en-US" sz="2400" dirty="0"/>
              <a:t> </a:t>
            </a:r>
          </a:p>
          <a:p>
            <a:r>
              <a:rPr lang="en-US" sz="2400" dirty="0"/>
              <a:t>Overview of the log files provided by </a:t>
            </a:r>
            <a:r>
              <a:rPr lang="en-US" sz="2400" dirty="0" err="1"/>
              <a:t>repcalc</a:t>
            </a:r>
            <a:r>
              <a:rPr lang="en-US" sz="2400" dirty="0"/>
              <a:t> application (highlight-Archive of output files)</a:t>
            </a:r>
          </a:p>
          <a:p>
            <a:r>
              <a:rPr lang="en-US" sz="2400" dirty="0"/>
              <a:t>Discussion of CDR3 clones and clonal comparison approaches</a:t>
            </a:r>
          </a:p>
          <a:p>
            <a:r>
              <a:rPr lang="en-US" sz="2400" dirty="0"/>
              <a:t>Discussion of research questions and review of findings</a:t>
            </a:r>
          </a:p>
        </p:txBody>
      </p:sp>
    </p:spTree>
    <p:extLst>
      <p:ext uri="{BB962C8B-B14F-4D97-AF65-F5344CB8AC3E}">
        <p14:creationId xmlns:p14="http://schemas.microsoft.com/office/powerpoint/2010/main" val="13128675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96"/>
        <p:cNvGrpSpPr/>
        <p:nvPr/>
      </p:nvGrpSpPr>
      <p:grpSpPr>
        <a:xfrm>
          <a:off x="0" y="0"/>
          <a:ext cx="0" cy="0"/>
          <a:chOff x="0" y="0"/>
          <a:chExt cx="0" cy="0"/>
        </a:xfrm>
      </p:grpSpPr>
      <p:sp>
        <p:nvSpPr>
          <p:cNvPr id="112" name="Rectangle 111">
            <a:extLst>
              <a:ext uri="{FF2B5EF4-FFF2-40B4-BE49-F238E27FC236}">
                <a16:creationId xmlns:a16="http://schemas.microsoft.com/office/drawing/2014/main" id="{BE95D989-81FA-4BAD-9AD5-E46CEDA91B36}"/>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3"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4" name="Rectangle 113">
            <a:extLst>
              <a:ext uri="{FF2B5EF4-FFF2-40B4-BE49-F238E27FC236}">
                <a16:creationId xmlns:a16="http://schemas.microsoft.com/office/drawing/2014/main" id="{156189E5-8A3E-4CFD-B71B-CCD0F8495E56}"/>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3" y="0"/>
            <a:ext cx="142074" cy="6858000"/>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7" name="Shape 97"/>
          <p:cNvSpPr txBox="1">
            <a:spLocks noGrp="1"/>
          </p:cNvSpPr>
          <p:nvPr>
            <p:ph type="title"/>
          </p:nvPr>
        </p:nvSpPr>
        <p:spPr>
          <a:xfrm>
            <a:off x="838200" y="811161"/>
            <a:ext cx="3335594" cy="5403370"/>
          </a:xfrm>
          <a:prstGeom prst="rect">
            <a:avLst/>
          </a:prstGeom>
        </p:spPr>
        <p:txBody>
          <a:bodyPr spcFirstLastPara="1" lIns="91425" tIns="45700" rIns="91425" bIns="45700" anchorCtr="0">
            <a:normAutofit/>
          </a:bodyPr>
          <a:lstStyle/>
          <a:p>
            <a:pPr marL="0" marR="0" lvl="0" indent="0" rtl="0">
              <a:spcBef>
                <a:spcPts val="0"/>
              </a:spcBef>
              <a:spcAft>
                <a:spcPts val="0"/>
              </a:spcAft>
              <a:buClr>
                <a:schemeClr val="dk1"/>
              </a:buClr>
              <a:buSzPts val="4400"/>
              <a:buFont typeface="Calibri"/>
              <a:buNone/>
            </a:pPr>
            <a:r>
              <a:rPr lang="en-US" b="0" i="0" u="none" strike="noStrike" cap="none">
                <a:solidFill>
                  <a:schemeClr val="bg1"/>
                </a:solidFill>
                <a:latin typeface="Calibri"/>
                <a:ea typeface="Calibri"/>
                <a:cs typeface="Calibri"/>
                <a:sym typeface="Calibri"/>
              </a:rPr>
              <a:t>Session 2 objectives</a:t>
            </a:r>
          </a:p>
        </p:txBody>
      </p:sp>
      <p:graphicFrame>
        <p:nvGraphicFramePr>
          <p:cNvPr id="100" name="Shape 98">
            <a:extLst>
              <a:ext uri="{FF2B5EF4-FFF2-40B4-BE49-F238E27FC236}">
                <a16:creationId xmlns:a16="http://schemas.microsoft.com/office/drawing/2014/main" id="{3AC94328-0B77-4A12-8B5B-0777170AA965}"/>
              </a:ext>
            </a:extLst>
          </p:cNvPr>
          <p:cNvGraphicFramePr/>
          <p:nvPr>
            <p:extLst>
              <p:ext uri="{D42A27DB-BD31-4B8C-83A1-F6EECF244321}">
                <p14:modId xmlns:p14="http://schemas.microsoft.com/office/powerpoint/2010/main" val="428786517"/>
              </p:ext>
            </p:extLst>
          </p:nvPr>
        </p:nvGraphicFramePr>
        <p:xfrm>
          <a:off x="5459413" y="642938"/>
          <a:ext cx="6089650" cy="55721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9430284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9" name="Rectangle 68">
            <a:extLst>
              <a:ext uri="{FF2B5EF4-FFF2-40B4-BE49-F238E27FC236}">
                <a16:creationId xmlns:a16="http://schemas.microsoft.com/office/drawing/2014/main" id="{4C608BEB-860E-4094-8511-78603564A7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059050" cy="6858000"/>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71" name="Straight Connector 70">
            <a:extLst>
              <a:ext uri="{FF2B5EF4-FFF2-40B4-BE49-F238E27FC236}">
                <a16:creationId xmlns:a16="http://schemas.microsoft.com/office/drawing/2014/main" id="{1F16A8D4-FE87-4604-88B2-394B5D1EB43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29871" y="1412488"/>
            <a:ext cx="0" cy="3657600"/>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CF59D6F9-6216-4ECF-A062-8697B6D3C300}"/>
              </a:ext>
            </a:extLst>
          </p:cNvPr>
          <p:cNvSpPr>
            <a:spLocks noGrp="1"/>
          </p:cNvSpPr>
          <p:nvPr>
            <p:ph type="title"/>
          </p:nvPr>
        </p:nvSpPr>
        <p:spPr>
          <a:xfrm>
            <a:off x="838200" y="1412488"/>
            <a:ext cx="2899189" cy="4363844"/>
          </a:xfrm>
        </p:spPr>
        <p:txBody>
          <a:bodyPr anchor="t">
            <a:normAutofit/>
          </a:bodyPr>
          <a:lstStyle/>
          <a:p>
            <a:r>
              <a:rPr lang="en-US" sz="4000" dirty="0">
                <a:solidFill>
                  <a:srgbClr val="FFFFFF"/>
                </a:solidFill>
              </a:rPr>
              <a:t>Typical data analysis questions</a:t>
            </a:r>
            <a:br>
              <a:rPr lang="en-US" sz="4000" dirty="0">
                <a:solidFill>
                  <a:srgbClr val="FFFFFF"/>
                </a:solidFill>
              </a:rPr>
            </a:br>
            <a:r>
              <a:rPr lang="en-US" sz="3000" i="1" dirty="0">
                <a:solidFill>
                  <a:srgbClr val="FFFFFF"/>
                </a:solidFill>
              </a:rPr>
              <a:t>(some examples)</a:t>
            </a:r>
          </a:p>
        </p:txBody>
      </p:sp>
      <p:sp>
        <p:nvSpPr>
          <p:cNvPr id="3" name="Content Placeholder 2">
            <a:extLst>
              <a:ext uri="{FF2B5EF4-FFF2-40B4-BE49-F238E27FC236}">
                <a16:creationId xmlns:a16="http://schemas.microsoft.com/office/drawing/2014/main" id="{3C3ECA5D-22C5-457E-9035-D5A5006A406F}"/>
              </a:ext>
            </a:extLst>
          </p:cNvPr>
          <p:cNvSpPr>
            <a:spLocks noGrp="1"/>
          </p:cNvSpPr>
          <p:nvPr>
            <p:ph sz="half" idx="1"/>
          </p:nvPr>
        </p:nvSpPr>
        <p:spPr>
          <a:xfrm>
            <a:off x="4173423" y="1812537"/>
            <a:ext cx="3886704" cy="4678439"/>
          </a:xfrm>
        </p:spPr>
        <p:txBody>
          <a:bodyPr>
            <a:noAutofit/>
          </a:bodyPr>
          <a:lstStyle/>
          <a:p>
            <a:r>
              <a:rPr lang="en-US" sz="2500" dirty="0"/>
              <a:t>What are gene segment usage (V/D/J) patterns across samples?</a:t>
            </a:r>
          </a:p>
          <a:p>
            <a:r>
              <a:rPr lang="en-US" sz="2500" dirty="0"/>
              <a:t>What are the cdr3 sequence (clonal) abundance patterns across samples?</a:t>
            </a:r>
          </a:p>
          <a:p>
            <a:r>
              <a:rPr lang="en-US" sz="2500" dirty="0"/>
              <a:t>What is the diversity observed across samples?</a:t>
            </a:r>
          </a:p>
          <a:p>
            <a:r>
              <a:rPr lang="en-US" sz="2500" dirty="0"/>
              <a:t>Which cdr3 sequences are shared across samples? </a:t>
            </a:r>
          </a:p>
          <a:p>
            <a:endParaRPr lang="en-US" sz="2500" dirty="0"/>
          </a:p>
        </p:txBody>
      </p:sp>
      <p:sp>
        <p:nvSpPr>
          <p:cNvPr id="4" name="Content Placeholder 3">
            <a:extLst>
              <a:ext uri="{FF2B5EF4-FFF2-40B4-BE49-F238E27FC236}">
                <a16:creationId xmlns:a16="http://schemas.microsoft.com/office/drawing/2014/main" id="{E42A595F-B480-427B-88C2-611BEB02AB54}"/>
              </a:ext>
            </a:extLst>
          </p:cNvPr>
          <p:cNvSpPr>
            <a:spLocks noGrp="1"/>
          </p:cNvSpPr>
          <p:nvPr>
            <p:ph sz="half" idx="2"/>
          </p:nvPr>
        </p:nvSpPr>
        <p:spPr>
          <a:xfrm>
            <a:off x="8380167" y="1812538"/>
            <a:ext cx="3464166" cy="3657600"/>
          </a:xfrm>
        </p:spPr>
        <p:txBody>
          <a:bodyPr>
            <a:normAutofit/>
          </a:bodyPr>
          <a:lstStyle/>
          <a:p>
            <a:r>
              <a:rPr lang="en-US" sz="2700" dirty="0"/>
              <a:t>Data analysis questions can be targeted at: </a:t>
            </a:r>
          </a:p>
          <a:p>
            <a:pPr lvl="1"/>
            <a:r>
              <a:rPr lang="en-US" sz="2700" dirty="0"/>
              <a:t>subject </a:t>
            </a:r>
          </a:p>
          <a:p>
            <a:pPr lvl="1"/>
            <a:r>
              <a:rPr lang="en-US" sz="2700" dirty="0"/>
              <a:t>sample </a:t>
            </a:r>
          </a:p>
          <a:p>
            <a:pPr lvl="1"/>
            <a:r>
              <a:rPr lang="en-US" sz="2700" dirty="0"/>
              <a:t>sample group (</a:t>
            </a:r>
            <a:r>
              <a:rPr lang="en-US" sz="2700" i="1" dirty="0"/>
              <a:t>using available metadata</a:t>
            </a:r>
            <a:r>
              <a:rPr lang="en-US" sz="2700" dirty="0"/>
              <a:t>)</a:t>
            </a:r>
          </a:p>
        </p:txBody>
      </p:sp>
      <p:pic>
        <p:nvPicPr>
          <p:cNvPr id="8" name="Picture 7">
            <a:extLst>
              <a:ext uri="{FF2B5EF4-FFF2-40B4-BE49-F238E27FC236}">
                <a16:creationId xmlns:a16="http://schemas.microsoft.com/office/drawing/2014/main" id="{AE321CB5-C13F-4430-8169-C748E532600C}"/>
              </a:ext>
            </a:extLst>
          </p:cNvPr>
          <p:cNvPicPr>
            <a:picLocks noChangeAspect="1"/>
          </p:cNvPicPr>
          <p:nvPr/>
        </p:nvPicPr>
        <p:blipFill rotWithShape="1">
          <a:blip r:embed="rId2"/>
          <a:srcRect l="-253" t="38786" r="55604" b="38566"/>
          <a:stretch/>
        </p:blipFill>
        <p:spPr>
          <a:xfrm>
            <a:off x="5029425" y="147422"/>
            <a:ext cx="6053607" cy="1636539"/>
          </a:xfrm>
          <a:prstGeom prst="rect">
            <a:avLst/>
          </a:prstGeom>
        </p:spPr>
      </p:pic>
    </p:spTree>
    <p:extLst>
      <p:ext uri="{BB962C8B-B14F-4D97-AF65-F5344CB8AC3E}">
        <p14:creationId xmlns:p14="http://schemas.microsoft.com/office/powerpoint/2010/main" val="72519547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B336162-B533-4EFE-8BB3-8EBB4A5E32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314384" cy="6858000"/>
          </a:xfrm>
          <a:prstGeom prst="rect">
            <a:avLst/>
          </a:prstGeom>
          <a:solidFill>
            <a:srgbClr val="D0CE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096D403-9F90-47DA-861F-9D208D252AAD}"/>
              </a:ext>
            </a:extLst>
          </p:cNvPr>
          <p:cNvSpPr>
            <a:spLocks noGrp="1"/>
          </p:cNvSpPr>
          <p:nvPr>
            <p:ph type="title"/>
          </p:nvPr>
        </p:nvSpPr>
        <p:spPr>
          <a:xfrm>
            <a:off x="829781" y="2745736"/>
            <a:ext cx="3698803" cy="1366528"/>
          </a:xfrm>
          <a:solidFill>
            <a:srgbClr val="FFFFFF"/>
          </a:solidFill>
          <a:ln w="25400" cap="sq">
            <a:solidFill>
              <a:srgbClr val="404040"/>
            </a:solidFill>
            <a:miter lim="800000"/>
          </a:ln>
        </p:spPr>
        <p:txBody>
          <a:bodyPr>
            <a:normAutofit/>
          </a:bodyPr>
          <a:lstStyle/>
          <a:p>
            <a:pPr algn="ctr"/>
            <a:r>
              <a:rPr lang="en-US" sz="3200">
                <a:solidFill>
                  <a:srgbClr val="262626"/>
                </a:solidFill>
              </a:rPr>
              <a:t>Clonal Abundance</a:t>
            </a:r>
          </a:p>
        </p:txBody>
      </p:sp>
      <p:sp>
        <p:nvSpPr>
          <p:cNvPr id="3" name="Content Placeholder 2">
            <a:extLst>
              <a:ext uri="{FF2B5EF4-FFF2-40B4-BE49-F238E27FC236}">
                <a16:creationId xmlns:a16="http://schemas.microsoft.com/office/drawing/2014/main" id="{13BE9A3E-DE3B-4E65-96EE-5BCE4A4765AA}"/>
              </a:ext>
            </a:extLst>
          </p:cNvPr>
          <p:cNvSpPr>
            <a:spLocks noGrp="1"/>
          </p:cNvSpPr>
          <p:nvPr>
            <p:ph idx="1"/>
          </p:nvPr>
        </p:nvSpPr>
        <p:spPr>
          <a:xfrm>
            <a:off x="6049182" y="802638"/>
            <a:ext cx="5408696" cy="5252722"/>
          </a:xfrm>
        </p:spPr>
        <p:txBody>
          <a:bodyPr anchor="ctr">
            <a:normAutofit/>
          </a:bodyPr>
          <a:lstStyle/>
          <a:p>
            <a:r>
              <a:rPr lang="en-US" sz="2000" dirty="0"/>
              <a:t>Clonal abundance is the prevalence of a given CDR3 sequence (clone) within a given dataset.</a:t>
            </a:r>
          </a:p>
          <a:p>
            <a:r>
              <a:rPr lang="en-US" sz="2000" dirty="0"/>
              <a:t>This metric is based upon using the observed CDR3 clonal frequencies, where the size of each clone is determined by the number of sequence members </a:t>
            </a:r>
          </a:p>
          <a:p>
            <a:r>
              <a:rPr lang="en-US" sz="2000" dirty="0"/>
              <a:t>Reference:</a:t>
            </a:r>
          </a:p>
          <a:p>
            <a:pPr lvl="1"/>
            <a:r>
              <a:rPr lang="en-US" sz="1600">
                <a:hlinkClick r:id="rId2"/>
              </a:rPr>
              <a:t>https://cran.r-project.org/web/packages/alakazam/vignettes/Diversity-Vignette.pdf</a:t>
            </a:r>
            <a:endParaRPr lang="en-US" sz="1600"/>
          </a:p>
          <a:p>
            <a:r>
              <a:rPr lang="en-US" sz="2000"/>
              <a:t>The </a:t>
            </a:r>
            <a:r>
              <a:rPr lang="en-US" sz="2000" dirty="0"/>
              <a:t>abundance count of each clone (dup count), is calculated and each clone is weighted by its corresponding abundance count. </a:t>
            </a:r>
          </a:p>
          <a:p>
            <a:r>
              <a:rPr lang="en-US" sz="2000" dirty="0"/>
              <a:t>Additionally, unweighted clone size is taken as a fraction of total sequences in the group and weighted fraction are normalized to within multiple group data partitions.</a:t>
            </a:r>
          </a:p>
        </p:txBody>
      </p:sp>
    </p:spTree>
    <p:extLst>
      <p:ext uri="{BB962C8B-B14F-4D97-AF65-F5344CB8AC3E}">
        <p14:creationId xmlns:p14="http://schemas.microsoft.com/office/powerpoint/2010/main" val="2304919995"/>
      </p:ext>
    </p:extLst>
  </p:cSld>
  <p:clrMapOvr>
    <a:overrideClrMapping bg1="dk1" tx1="lt1" bg2="dk2" tx2="lt2" accent1="accent1" accent2="accent2" accent3="accent3" accent4="accent4" accent5="accent5" accent6="accent6" hlink="hlink" folHlink="folHlink"/>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B336162-B533-4EFE-8BB3-8EBB4A5E32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314384" cy="6858000"/>
          </a:xfrm>
          <a:prstGeom prst="rect">
            <a:avLst/>
          </a:prstGeom>
          <a:solidFill>
            <a:srgbClr val="D0CE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6C09C9D-A18F-4D61-B277-A07BAF6EB059}"/>
              </a:ext>
            </a:extLst>
          </p:cNvPr>
          <p:cNvSpPr>
            <a:spLocks noGrp="1"/>
          </p:cNvSpPr>
          <p:nvPr>
            <p:ph type="title"/>
          </p:nvPr>
        </p:nvSpPr>
        <p:spPr>
          <a:xfrm>
            <a:off x="829781" y="2745736"/>
            <a:ext cx="3698803" cy="1366528"/>
          </a:xfrm>
          <a:solidFill>
            <a:srgbClr val="FFFFFF"/>
          </a:solidFill>
          <a:ln w="25400" cap="sq">
            <a:solidFill>
              <a:srgbClr val="404040"/>
            </a:solidFill>
            <a:miter lim="800000"/>
          </a:ln>
        </p:spPr>
        <p:txBody>
          <a:bodyPr>
            <a:normAutofit/>
          </a:bodyPr>
          <a:lstStyle/>
          <a:p>
            <a:pPr algn="ctr"/>
            <a:r>
              <a:rPr lang="en-US" sz="3200">
                <a:solidFill>
                  <a:srgbClr val="262626"/>
                </a:solidFill>
              </a:rPr>
              <a:t>Diversity</a:t>
            </a:r>
          </a:p>
        </p:txBody>
      </p:sp>
      <p:sp>
        <p:nvSpPr>
          <p:cNvPr id="3" name="Content Placeholder 2">
            <a:extLst>
              <a:ext uri="{FF2B5EF4-FFF2-40B4-BE49-F238E27FC236}">
                <a16:creationId xmlns:a16="http://schemas.microsoft.com/office/drawing/2014/main" id="{0BC38970-5676-418A-8081-E5100D87BA4A}"/>
              </a:ext>
            </a:extLst>
          </p:cNvPr>
          <p:cNvSpPr>
            <a:spLocks noGrp="1"/>
          </p:cNvSpPr>
          <p:nvPr>
            <p:ph idx="1"/>
          </p:nvPr>
        </p:nvSpPr>
        <p:spPr>
          <a:xfrm>
            <a:off x="5508978" y="462844"/>
            <a:ext cx="6412089" cy="6299199"/>
          </a:xfrm>
        </p:spPr>
        <p:txBody>
          <a:bodyPr anchor="ctr">
            <a:normAutofit/>
          </a:bodyPr>
          <a:lstStyle/>
          <a:p>
            <a:r>
              <a:rPr lang="en-US" sz="2200" dirty="0"/>
              <a:t>A </a:t>
            </a:r>
            <a:r>
              <a:rPr lang="en-US" sz="2200" b="1" dirty="0"/>
              <a:t>diversity index</a:t>
            </a:r>
            <a:r>
              <a:rPr lang="en-US" sz="2200" dirty="0"/>
              <a:t> is a quantitative measure that reflects how many different types of sequences (CDR3) there are in the dataset, and simultaneously takes into account how evenly the sequences are distributed among those types.</a:t>
            </a:r>
          </a:p>
          <a:p>
            <a:r>
              <a:rPr lang="en-US" sz="2200" dirty="0"/>
              <a:t>An example of this is used in ecology, where the entities of interest are usually individual plants or animals, and the measure of abundance can be, for example, number of individuals, biomass or coverage;</a:t>
            </a:r>
          </a:p>
          <a:p>
            <a:r>
              <a:rPr lang="en-US" sz="2200" dirty="0"/>
              <a:t>This calculation approach on </a:t>
            </a:r>
            <a:r>
              <a:rPr lang="en-US" sz="2200" dirty="0" err="1"/>
              <a:t>vdjserver</a:t>
            </a:r>
            <a:r>
              <a:rPr lang="en-US" sz="2200" dirty="0"/>
              <a:t> utilizes previously published equations from Hill et al. and Chao et al. </a:t>
            </a:r>
            <a:r>
              <a:rPr lang="en-US" sz="2200" dirty="0">
                <a:hlinkClick r:id="rId2"/>
              </a:rPr>
              <a:t>https://cran.r-project.org/web/packages/alakazam/vignettes/Diversity-Vignette.pdf</a:t>
            </a:r>
            <a:endParaRPr lang="en-US" sz="2200" dirty="0"/>
          </a:p>
        </p:txBody>
      </p:sp>
    </p:spTree>
    <p:extLst>
      <p:ext uri="{BB962C8B-B14F-4D97-AF65-F5344CB8AC3E}">
        <p14:creationId xmlns:p14="http://schemas.microsoft.com/office/powerpoint/2010/main" val="3519330225"/>
      </p:ext>
    </p:extLst>
  </p:cSld>
  <p:clrMapOvr>
    <a:overrideClrMapping bg1="dk1" tx1="lt1" bg2="dk2" tx2="lt2" accent1="accent1" accent2="accent2" accent3="accent3" accent4="accent4" accent5="accent5" accent6="accent6" hlink="hlink" folHlink="folHlink"/>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descr="Image result for example of species diversity">
            <a:extLst>
              <a:ext uri="{FF2B5EF4-FFF2-40B4-BE49-F238E27FC236}">
                <a16:creationId xmlns:a16="http://schemas.microsoft.com/office/drawing/2014/main" id="{D1165ED5-8A31-44C7-BB01-2F706270FE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77316" y="885073"/>
            <a:ext cx="6780700" cy="508552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B9410DF1-23CF-4EFE-B483-6B78F672242C}"/>
              </a:ext>
            </a:extLst>
          </p:cNvPr>
          <p:cNvSpPr>
            <a:spLocks noGrp="1"/>
          </p:cNvSpPr>
          <p:nvPr>
            <p:ph type="title"/>
          </p:nvPr>
        </p:nvSpPr>
        <p:spPr>
          <a:xfrm>
            <a:off x="1028700" y="1967266"/>
            <a:ext cx="2628900" cy="2547257"/>
          </a:xfrm>
          <a:noFill/>
        </p:spPr>
        <p:txBody>
          <a:bodyPr anchor="ctr">
            <a:normAutofit/>
          </a:bodyPr>
          <a:lstStyle/>
          <a:p>
            <a:pPr algn="ctr"/>
            <a:r>
              <a:rPr lang="en-US" sz="3600">
                <a:solidFill>
                  <a:srgbClr val="FFFFFF"/>
                </a:solidFill>
              </a:rPr>
              <a:t>Diversity example</a:t>
            </a:r>
          </a:p>
        </p:txBody>
      </p:sp>
    </p:spTree>
    <p:extLst>
      <p:ext uri="{BB962C8B-B14F-4D97-AF65-F5344CB8AC3E}">
        <p14:creationId xmlns:p14="http://schemas.microsoft.com/office/powerpoint/2010/main" val="157669711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B336162-B533-4EFE-8BB3-8EBB4A5E32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314384" cy="6858000"/>
          </a:xfrm>
          <a:prstGeom prst="rect">
            <a:avLst/>
          </a:prstGeom>
          <a:solidFill>
            <a:srgbClr val="D0CE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DEF97004-55FF-4658-88B8-7AC5B0E21922}"/>
              </a:ext>
            </a:extLst>
          </p:cNvPr>
          <p:cNvSpPr>
            <a:spLocks noGrp="1"/>
          </p:cNvSpPr>
          <p:nvPr>
            <p:ph type="title"/>
          </p:nvPr>
        </p:nvSpPr>
        <p:spPr>
          <a:xfrm>
            <a:off x="829781" y="2745736"/>
            <a:ext cx="3698803" cy="1366528"/>
          </a:xfrm>
          <a:solidFill>
            <a:srgbClr val="FFFFFF"/>
          </a:solidFill>
          <a:ln w="25400" cap="sq">
            <a:solidFill>
              <a:srgbClr val="404040"/>
            </a:solidFill>
            <a:miter lim="800000"/>
          </a:ln>
        </p:spPr>
        <p:txBody>
          <a:bodyPr>
            <a:normAutofit/>
          </a:bodyPr>
          <a:lstStyle/>
          <a:p>
            <a:pPr algn="ctr"/>
            <a:r>
              <a:rPr lang="en-US" sz="3200">
                <a:solidFill>
                  <a:srgbClr val="262626"/>
                </a:solidFill>
              </a:rPr>
              <a:t>Selection Pressure</a:t>
            </a:r>
          </a:p>
        </p:txBody>
      </p:sp>
      <p:sp>
        <p:nvSpPr>
          <p:cNvPr id="6" name="Content Placeholder 5">
            <a:extLst>
              <a:ext uri="{FF2B5EF4-FFF2-40B4-BE49-F238E27FC236}">
                <a16:creationId xmlns:a16="http://schemas.microsoft.com/office/drawing/2014/main" id="{5B3D9BBB-A0A5-4032-9EFE-C4DDCC92BADD}"/>
              </a:ext>
            </a:extLst>
          </p:cNvPr>
          <p:cNvSpPr>
            <a:spLocks noGrp="1"/>
          </p:cNvSpPr>
          <p:nvPr>
            <p:ph idx="1"/>
          </p:nvPr>
        </p:nvSpPr>
        <p:spPr>
          <a:xfrm>
            <a:off x="6049182" y="802638"/>
            <a:ext cx="5408696" cy="5252722"/>
          </a:xfrm>
        </p:spPr>
        <p:txBody>
          <a:bodyPr anchor="ctr">
            <a:normAutofit/>
          </a:bodyPr>
          <a:lstStyle/>
          <a:p>
            <a:r>
              <a:rPr lang="en-US" sz="2200" dirty="0"/>
              <a:t>Selection pressure: factors that contribute to selection which variations will provide the individual (sequence) with an increase chance of surviving over others;</a:t>
            </a:r>
          </a:p>
          <a:p>
            <a:pPr lvl="1"/>
            <a:r>
              <a:rPr lang="en-US" sz="1800" dirty="0"/>
              <a:t>Can be positive or negative </a:t>
            </a:r>
          </a:p>
          <a:p>
            <a:r>
              <a:rPr lang="en-US" sz="2200" dirty="0"/>
              <a:t>An example of this is DNA mutation patterns resulting from a mutator that displays hot/cold-spots, substitution preference or other intrinsic biases</a:t>
            </a:r>
          </a:p>
          <a:p>
            <a:r>
              <a:rPr lang="en-US" sz="2200" dirty="0"/>
              <a:t>Calculation approach utilized in </a:t>
            </a:r>
            <a:r>
              <a:rPr lang="en-US" sz="2200" dirty="0" err="1"/>
              <a:t>repcalc</a:t>
            </a:r>
            <a:r>
              <a:rPr lang="en-US" sz="2200" dirty="0"/>
              <a:t> works by building a statistical framework for Bayesian estimation of antigen-driven selection based on the analysis of somatic mutation patterns</a:t>
            </a:r>
          </a:p>
          <a:p>
            <a:pPr lvl="1"/>
            <a:r>
              <a:rPr lang="en-US" sz="2200" dirty="0"/>
              <a:t>PMID: </a:t>
            </a:r>
            <a:r>
              <a:rPr lang="en-US" sz="2200" dirty="0">
                <a:hlinkClick r:id="rId2"/>
              </a:rPr>
              <a:t>22641856</a:t>
            </a:r>
            <a:endParaRPr lang="en-US" sz="2200" dirty="0"/>
          </a:p>
          <a:p>
            <a:endParaRPr lang="en-US" sz="2200" dirty="0"/>
          </a:p>
        </p:txBody>
      </p:sp>
    </p:spTree>
    <p:extLst>
      <p:ext uri="{BB962C8B-B14F-4D97-AF65-F5344CB8AC3E}">
        <p14:creationId xmlns:p14="http://schemas.microsoft.com/office/powerpoint/2010/main" val="3434460248"/>
      </p:ext>
    </p:extLst>
  </p:cSld>
  <p:clrMapOvr>
    <a:overrideClrMapping bg1="dk1" tx1="lt1" bg2="dk2" tx2="lt2" accent1="accent1" accent2="accent2" accent3="accent3" accent4="accent4" accent5="accent5" accent6="accent6" hlink="hlink" folHlink="folHlink"/>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An external file that holds a picture, illustration, etc.&#10;Object name is rstb20140242-g1.jpg">
            <a:extLst>
              <a:ext uri="{FF2B5EF4-FFF2-40B4-BE49-F238E27FC236}">
                <a16:creationId xmlns:a16="http://schemas.microsoft.com/office/drawing/2014/main" id="{D21ED372-EB65-4D35-981E-F8B6048D2B1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46450" y="1052760"/>
            <a:ext cx="7124877" cy="448627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D4A70C84-0CF5-4F2E-A630-668E55019443}"/>
              </a:ext>
            </a:extLst>
          </p:cNvPr>
          <p:cNvSpPr/>
          <p:nvPr/>
        </p:nvSpPr>
        <p:spPr>
          <a:xfrm>
            <a:off x="1738312" y="5657671"/>
            <a:ext cx="9615487" cy="1200329"/>
          </a:xfrm>
          <a:prstGeom prst="rect">
            <a:avLst/>
          </a:prstGeom>
        </p:spPr>
        <p:txBody>
          <a:bodyPr wrap="square">
            <a:spAutoFit/>
          </a:bodyPr>
          <a:lstStyle/>
          <a:p>
            <a:r>
              <a:rPr lang="en-US" dirty="0">
                <a:latin typeface="Times New Roman" panose="02020603050405020304" pitchFamily="18" charset="0"/>
              </a:rPr>
              <a:t>Antibodies are composed of two identical heavy chains and two identical light chains. The mRNA coding for each chain is divided into FWRs and CDRs, which are interlaced in the linear genetic code. To identify the somatic mutations that are accumulated during affinity maturation, antibody sequences are first aligned with the corresponding inferred germline sequence.</a:t>
            </a:r>
            <a:endParaRPr lang="en-US" dirty="0"/>
          </a:p>
        </p:txBody>
      </p:sp>
      <p:sp>
        <p:nvSpPr>
          <p:cNvPr id="5" name="Title 4">
            <a:extLst>
              <a:ext uri="{FF2B5EF4-FFF2-40B4-BE49-F238E27FC236}">
                <a16:creationId xmlns:a16="http://schemas.microsoft.com/office/drawing/2014/main" id="{236A9E89-7CF7-4B63-B6F0-AD216C874099}"/>
              </a:ext>
            </a:extLst>
          </p:cNvPr>
          <p:cNvSpPr>
            <a:spLocks noGrp="1"/>
          </p:cNvSpPr>
          <p:nvPr>
            <p:ph type="title"/>
          </p:nvPr>
        </p:nvSpPr>
        <p:spPr>
          <a:xfrm>
            <a:off x="838199" y="51311"/>
            <a:ext cx="10515600" cy="1325563"/>
          </a:xfrm>
        </p:spPr>
        <p:txBody>
          <a:bodyPr/>
          <a:lstStyle/>
          <a:p>
            <a:r>
              <a:rPr lang="en-US" dirty="0"/>
              <a:t>Selection pressure (example in B cells)</a:t>
            </a:r>
          </a:p>
        </p:txBody>
      </p:sp>
    </p:spTree>
    <p:extLst>
      <p:ext uri="{BB962C8B-B14F-4D97-AF65-F5344CB8AC3E}">
        <p14:creationId xmlns:p14="http://schemas.microsoft.com/office/powerpoint/2010/main" val="355703108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9FF99BD-075F-4761-A995-6FC574BD25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7B21A54-9BA3-4EA9-B460-5A829ADD90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6FA8F714-B9D8-488A-8CCA-E9948FF913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6" y="643468"/>
            <a:ext cx="10905067" cy="557106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0EE4F2C-3AA8-454F-86F6-4852E4FF9198}"/>
              </a:ext>
            </a:extLst>
          </p:cNvPr>
          <p:cNvPicPr>
            <a:picLocks noChangeAspect="1"/>
          </p:cNvPicPr>
          <p:nvPr/>
        </p:nvPicPr>
        <p:blipFill rotWithShape="1">
          <a:blip r:embed="rId2"/>
          <a:srcRect l="922" t="26042" r="27024" b="21875"/>
          <a:stretch/>
        </p:blipFill>
        <p:spPr>
          <a:xfrm>
            <a:off x="1834801" y="1123527"/>
            <a:ext cx="8522392" cy="4604800"/>
          </a:xfrm>
          <a:prstGeom prst="rect">
            <a:avLst/>
          </a:prstGeom>
        </p:spPr>
      </p:pic>
    </p:spTree>
    <p:extLst>
      <p:ext uri="{BB962C8B-B14F-4D97-AF65-F5344CB8AC3E}">
        <p14:creationId xmlns:p14="http://schemas.microsoft.com/office/powerpoint/2010/main" val="149965179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descr="A screenshot of a computer&#10;&#10;Description generated with very high confidence">
            <a:extLst>
              <a:ext uri="{FF2B5EF4-FFF2-40B4-BE49-F238E27FC236}">
                <a16:creationId xmlns:a16="http://schemas.microsoft.com/office/drawing/2014/main" id="{68705BAF-55FE-4C7F-B414-804E52D08DCB}"/>
              </a:ext>
            </a:extLst>
          </p:cNvPr>
          <p:cNvPicPr>
            <a:picLocks noChangeAspect="1"/>
          </p:cNvPicPr>
          <p:nvPr/>
        </p:nvPicPr>
        <p:blipFill rotWithShape="1">
          <a:blip r:embed="rId2"/>
          <a:srcRect l="16947" t="15698" r="1211" b="16797"/>
          <a:stretch/>
        </p:blipFill>
        <p:spPr>
          <a:xfrm>
            <a:off x="1153172" y="1690688"/>
            <a:ext cx="9885655" cy="4341964"/>
          </a:xfrm>
          <a:prstGeom prst="rect">
            <a:avLst/>
          </a:prstGeom>
        </p:spPr>
      </p:pic>
      <p:sp>
        <p:nvSpPr>
          <p:cNvPr id="3" name="TextBox 2">
            <a:extLst>
              <a:ext uri="{FF2B5EF4-FFF2-40B4-BE49-F238E27FC236}">
                <a16:creationId xmlns:a16="http://schemas.microsoft.com/office/drawing/2014/main" id="{E6095573-FB77-4B7D-9C39-FE37418FCEB1}"/>
              </a:ext>
            </a:extLst>
          </p:cNvPr>
          <p:cNvSpPr txBox="1"/>
          <p:nvPr/>
        </p:nvSpPr>
        <p:spPr>
          <a:xfrm>
            <a:off x="9011297" y="6107416"/>
            <a:ext cx="2843855" cy="646331"/>
          </a:xfrm>
          <a:prstGeom prst="rect">
            <a:avLst/>
          </a:prstGeom>
          <a:noFill/>
        </p:spPr>
        <p:txBody>
          <a:bodyPr wrap="none" rtlCol="0">
            <a:spAutoFit/>
          </a:bodyPr>
          <a:lstStyle/>
          <a:p>
            <a:r>
              <a:rPr lang="en-US" dirty="0"/>
              <a:t>Blue- pre-treatment (0 </a:t>
            </a:r>
            <a:r>
              <a:rPr lang="en-US" dirty="0" err="1"/>
              <a:t>wk</a:t>
            </a:r>
            <a:r>
              <a:rPr lang="en-US" dirty="0"/>
              <a:t>)</a:t>
            </a:r>
          </a:p>
          <a:p>
            <a:r>
              <a:rPr lang="en-US" dirty="0"/>
              <a:t>Black- post treatment (9 </a:t>
            </a:r>
            <a:r>
              <a:rPr lang="en-US" dirty="0" err="1"/>
              <a:t>wk</a:t>
            </a:r>
            <a:r>
              <a:rPr lang="en-US" dirty="0"/>
              <a:t>)</a:t>
            </a:r>
          </a:p>
        </p:txBody>
      </p:sp>
      <p:sp>
        <p:nvSpPr>
          <p:cNvPr id="4" name="Title 3">
            <a:extLst>
              <a:ext uri="{FF2B5EF4-FFF2-40B4-BE49-F238E27FC236}">
                <a16:creationId xmlns:a16="http://schemas.microsoft.com/office/drawing/2014/main" id="{3F7825D5-D77A-434E-8AE0-294C3FA7A9CA}"/>
              </a:ext>
            </a:extLst>
          </p:cNvPr>
          <p:cNvSpPr>
            <a:spLocks noGrp="1"/>
          </p:cNvSpPr>
          <p:nvPr>
            <p:ph type="title"/>
          </p:nvPr>
        </p:nvSpPr>
        <p:spPr/>
        <p:txBody>
          <a:bodyPr/>
          <a:lstStyle/>
          <a:p>
            <a:r>
              <a:rPr lang="en-US" dirty="0"/>
              <a:t>Example data showing gene segment usage </a:t>
            </a:r>
          </a:p>
        </p:txBody>
      </p:sp>
    </p:spTree>
    <p:extLst>
      <p:ext uri="{BB962C8B-B14F-4D97-AF65-F5344CB8AC3E}">
        <p14:creationId xmlns:p14="http://schemas.microsoft.com/office/powerpoint/2010/main" val="343428767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9FF99BD-075F-4761-A995-6FC574BD25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A7B21A54-9BA3-4EA9-B460-5A829ADD90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FA8F714-B9D8-488A-8CCA-E9948FF913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6" y="643468"/>
            <a:ext cx="10905067" cy="557106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6E5CD85C-2D83-48B7-92DB-E3343EF0162A}"/>
              </a:ext>
            </a:extLst>
          </p:cNvPr>
          <p:cNvPicPr>
            <a:picLocks noChangeAspect="1"/>
          </p:cNvPicPr>
          <p:nvPr/>
        </p:nvPicPr>
        <p:blipFill rotWithShape="1">
          <a:blip r:embed="rId2"/>
          <a:srcRect l="17109" t="9101" r="1328" b="32189"/>
          <a:stretch/>
        </p:blipFill>
        <p:spPr>
          <a:xfrm>
            <a:off x="1120477" y="1518813"/>
            <a:ext cx="9951041" cy="3814228"/>
          </a:xfrm>
          <a:prstGeom prst="rect">
            <a:avLst/>
          </a:prstGeom>
        </p:spPr>
      </p:pic>
      <p:sp>
        <p:nvSpPr>
          <p:cNvPr id="6" name="TextBox 5">
            <a:extLst>
              <a:ext uri="{FF2B5EF4-FFF2-40B4-BE49-F238E27FC236}">
                <a16:creationId xmlns:a16="http://schemas.microsoft.com/office/drawing/2014/main" id="{B1EA30A6-5FC7-41C4-9FF0-9BF858AA5899}"/>
              </a:ext>
            </a:extLst>
          </p:cNvPr>
          <p:cNvSpPr txBox="1"/>
          <p:nvPr/>
        </p:nvSpPr>
        <p:spPr>
          <a:xfrm>
            <a:off x="8787905" y="5562055"/>
            <a:ext cx="2843855" cy="646331"/>
          </a:xfrm>
          <a:prstGeom prst="rect">
            <a:avLst/>
          </a:prstGeom>
          <a:noFill/>
        </p:spPr>
        <p:txBody>
          <a:bodyPr wrap="none" rtlCol="0">
            <a:spAutoFit/>
          </a:bodyPr>
          <a:lstStyle/>
          <a:p>
            <a:r>
              <a:rPr lang="en-US" dirty="0"/>
              <a:t>Blue- pre-treatment (0 </a:t>
            </a:r>
            <a:r>
              <a:rPr lang="en-US" dirty="0" err="1"/>
              <a:t>wk</a:t>
            </a:r>
            <a:r>
              <a:rPr lang="en-US" dirty="0"/>
              <a:t>)</a:t>
            </a:r>
          </a:p>
          <a:p>
            <a:r>
              <a:rPr lang="en-US" dirty="0"/>
              <a:t>Black- post treatment (9 </a:t>
            </a:r>
            <a:r>
              <a:rPr lang="en-US" dirty="0" err="1"/>
              <a:t>wk</a:t>
            </a:r>
            <a:r>
              <a:rPr lang="en-US" dirty="0"/>
              <a:t>)</a:t>
            </a:r>
          </a:p>
        </p:txBody>
      </p:sp>
    </p:spTree>
    <p:extLst>
      <p:ext uri="{BB962C8B-B14F-4D97-AF65-F5344CB8AC3E}">
        <p14:creationId xmlns:p14="http://schemas.microsoft.com/office/powerpoint/2010/main" val="12511735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 name="Rectangle 25">
            <a:extLst>
              <a:ext uri="{FF2B5EF4-FFF2-40B4-BE49-F238E27FC236}">
                <a16:creationId xmlns:a16="http://schemas.microsoft.com/office/drawing/2014/main" id="{56C20283-73E0-40EC-8AD8-057F581F64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28">
            <a:extLst>
              <a:ext uri="{FF2B5EF4-FFF2-40B4-BE49-F238E27FC236}">
                <a16:creationId xmlns:a16="http://schemas.microsoft.com/office/drawing/2014/main" id="{3FCC729B-E528-40C3-82D3-BA4375575E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960120" y="0"/>
            <a:ext cx="11218661" cy="6858000"/>
          </a:xfrm>
          <a:custGeom>
            <a:avLst/>
            <a:gdLst>
              <a:gd name="connsiteX0" fmla="*/ 0 w 11218661"/>
              <a:gd name="connsiteY0" fmla="*/ 0 h 6858000"/>
              <a:gd name="connsiteX1" fmla="*/ 8042507 w 11218661"/>
              <a:gd name="connsiteY1" fmla="*/ 0 h 6858000"/>
              <a:gd name="connsiteX2" fmla="*/ 11218661 w 11218661"/>
              <a:gd name="connsiteY2" fmla="*/ 6858000 h 6858000"/>
              <a:gd name="connsiteX3" fmla="*/ 0 w 1121866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218661" h="6858000">
                <a:moveTo>
                  <a:pt x="0" y="0"/>
                </a:moveTo>
                <a:lnTo>
                  <a:pt x="8042507" y="0"/>
                </a:lnTo>
                <a:lnTo>
                  <a:pt x="11218661" y="6858000"/>
                </a:lnTo>
                <a:lnTo>
                  <a:pt x="0" y="685800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0" name="Freeform 26">
            <a:extLst>
              <a:ext uri="{FF2B5EF4-FFF2-40B4-BE49-F238E27FC236}">
                <a16:creationId xmlns:a16="http://schemas.microsoft.com/office/drawing/2014/main" id="{58F1FB8D-1842-4A04-998D-6CF047AB27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420248" y="0"/>
            <a:ext cx="10771752" cy="6858000"/>
          </a:xfrm>
          <a:custGeom>
            <a:avLst/>
            <a:gdLst>
              <a:gd name="connsiteX0" fmla="*/ 0 w 10771752"/>
              <a:gd name="connsiteY0" fmla="*/ 0 h 6858000"/>
              <a:gd name="connsiteX1" fmla="*/ 7595598 w 10771752"/>
              <a:gd name="connsiteY1" fmla="*/ 0 h 6858000"/>
              <a:gd name="connsiteX2" fmla="*/ 10771752 w 10771752"/>
              <a:gd name="connsiteY2" fmla="*/ 6858000 h 6858000"/>
              <a:gd name="connsiteX3" fmla="*/ 0 w 1077175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771752" h="6858000">
                <a:moveTo>
                  <a:pt x="0" y="0"/>
                </a:moveTo>
                <a:lnTo>
                  <a:pt x="7595598" y="0"/>
                </a:lnTo>
                <a:lnTo>
                  <a:pt x="10771752" y="6858000"/>
                </a:lnTo>
                <a:lnTo>
                  <a:pt x="0" y="685800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Graphic 6">
            <a:extLst>
              <a:ext uri="{FF2B5EF4-FFF2-40B4-BE49-F238E27FC236}">
                <a16:creationId xmlns:a16="http://schemas.microsoft.com/office/drawing/2014/main" id="{3ED9C876-9B20-4BB3-8D7E-CBA537C2C38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80060" y="1715781"/>
            <a:ext cx="3425957" cy="3425957"/>
          </a:xfrm>
          <a:prstGeom prst="rect">
            <a:avLst/>
          </a:prstGeom>
        </p:spPr>
      </p:pic>
      <p:sp>
        <p:nvSpPr>
          <p:cNvPr id="2" name="Title 1">
            <a:extLst>
              <a:ext uri="{FF2B5EF4-FFF2-40B4-BE49-F238E27FC236}">
                <a16:creationId xmlns:a16="http://schemas.microsoft.com/office/drawing/2014/main" id="{556C3F69-2497-4498-B73D-607F37AA1840}"/>
              </a:ext>
            </a:extLst>
          </p:cNvPr>
          <p:cNvSpPr>
            <a:spLocks noGrp="1"/>
          </p:cNvSpPr>
          <p:nvPr>
            <p:ph type="title"/>
          </p:nvPr>
        </p:nvSpPr>
        <p:spPr>
          <a:xfrm>
            <a:off x="4384039" y="365125"/>
            <a:ext cx="7164493" cy="1325563"/>
          </a:xfrm>
        </p:spPr>
        <p:txBody>
          <a:bodyPr>
            <a:normAutofit/>
          </a:bodyPr>
          <a:lstStyle/>
          <a:p>
            <a:r>
              <a:rPr lang="en-US" b="1" dirty="0"/>
              <a:t>Summary</a:t>
            </a:r>
          </a:p>
        </p:txBody>
      </p:sp>
      <p:sp>
        <p:nvSpPr>
          <p:cNvPr id="3" name="Content Placeholder 2">
            <a:extLst>
              <a:ext uri="{FF2B5EF4-FFF2-40B4-BE49-F238E27FC236}">
                <a16:creationId xmlns:a16="http://schemas.microsoft.com/office/drawing/2014/main" id="{BECD939A-791A-4A8E-A4E3-05E2899837BE}"/>
              </a:ext>
            </a:extLst>
          </p:cNvPr>
          <p:cNvSpPr>
            <a:spLocks noGrp="1"/>
          </p:cNvSpPr>
          <p:nvPr>
            <p:ph idx="1"/>
          </p:nvPr>
        </p:nvSpPr>
        <p:spPr>
          <a:xfrm>
            <a:off x="4141535" y="1551113"/>
            <a:ext cx="7161017" cy="4154361"/>
          </a:xfrm>
        </p:spPr>
        <p:txBody>
          <a:bodyPr>
            <a:noAutofit/>
          </a:bodyPr>
          <a:lstStyle/>
          <a:p>
            <a:r>
              <a:rPr lang="en-US" sz="2600" dirty="0" err="1"/>
              <a:t>VDJServer</a:t>
            </a:r>
            <a:r>
              <a:rPr lang="en-US" sz="2600" dirty="0"/>
              <a:t> offers interactive visualizations for users</a:t>
            </a:r>
          </a:p>
          <a:p>
            <a:r>
              <a:rPr lang="en-US" sz="2600" dirty="0" err="1"/>
              <a:t>VDJServer</a:t>
            </a:r>
            <a:r>
              <a:rPr lang="en-US" sz="2600" dirty="0"/>
              <a:t> executes all steps and generates analysis reports complete with data summary tables, statistical analyses, figures and workflow logs</a:t>
            </a:r>
          </a:p>
          <a:p>
            <a:r>
              <a:rPr lang="en-US" sz="2600" dirty="0" err="1"/>
              <a:t>VDJServer</a:t>
            </a:r>
            <a:r>
              <a:rPr lang="en-US" sz="2600" dirty="0"/>
              <a:t> improves the efficiency of analysis by eliminating the need for significant manual manipulation of data</a:t>
            </a:r>
          </a:p>
          <a:p>
            <a:pPr lvl="1"/>
            <a:r>
              <a:rPr lang="en-US" sz="2600" dirty="0"/>
              <a:t>This improves data accuracy and reliability</a:t>
            </a:r>
          </a:p>
          <a:p>
            <a:r>
              <a:rPr lang="en-US" sz="2600" dirty="0" err="1"/>
              <a:t>VDJServer</a:t>
            </a:r>
            <a:r>
              <a:rPr lang="en-US" sz="2600" dirty="0"/>
              <a:t> makes sophisticated computational calculations easily accessible</a:t>
            </a:r>
          </a:p>
        </p:txBody>
      </p:sp>
    </p:spTree>
    <p:extLst>
      <p:ext uri="{BB962C8B-B14F-4D97-AF65-F5344CB8AC3E}">
        <p14:creationId xmlns:p14="http://schemas.microsoft.com/office/powerpoint/2010/main" val="2408153984"/>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DD06A46-B817-486B-99DF-D9EFBCCD98EC}"/>
              </a:ext>
            </a:extLst>
          </p:cNvPr>
          <p:cNvSpPr>
            <a:spLocks noGrp="1"/>
          </p:cNvSpPr>
          <p:nvPr>
            <p:ph type="title"/>
          </p:nvPr>
        </p:nvSpPr>
        <p:spPr>
          <a:xfrm>
            <a:off x="701040" y="-137795"/>
            <a:ext cx="10515600" cy="1325563"/>
          </a:xfrm>
        </p:spPr>
        <p:txBody>
          <a:bodyPr/>
          <a:lstStyle/>
          <a:p>
            <a:pPr algn="ctr"/>
            <a:r>
              <a:rPr lang="en-US" b="1" dirty="0"/>
              <a:t>Pre-processing with </a:t>
            </a:r>
            <a:r>
              <a:rPr lang="en-US" b="1" dirty="0" err="1"/>
              <a:t>Fastq</a:t>
            </a:r>
            <a:r>
              <a:rPr lang="en-US" b="1" dirty="0"/>
              <a:t> files</a:t>
            </a:r>
          </a:p>
        </p:txBody>
      </p:sp>
      <p:pic>
        <p:nvPicPr>
          <p:cNvPr id="7" name="Shape 286">
            <a:extLst>
              <a:ext uri="{FF2B5EF4-FFF2-40B4-BE49-F238E27FC236}">
                <a16:creationId xmlns:a16="http://schemas.microsoft.com/office/drawing/2014/main" id="{04882C16-ABEC-4590-85DD-6243EF84CEA5}"/>
              </a:ext>
            </a:extLst>
          </p:cNvPr>
          <p:cNvPicPr preferRelativeResize="0">
            <a:picLocks noGrp="1"/>
          </p:cNvPicPr>
          <p:nvPr>
            <p:ph idx="4294967295"/>
          </p:nvPr>
        </p:nvPicPr>
        <p:blipFill rotWithShape="1">
          <a:blip r:embed="rId2"/>
          <a:srcRect t="8895"/>
          <a:stretch/>
        </p:blipFill>
        <p:spPr>
          <a:xfrm>
            <a:off x="505777" y="1388745"/>
            <a:ext cx="10906125" cy="5314950"/>
          </a:xfrm>
          <a:prstGeom prst="rect">
            <a:avLst/>
          </a:prstGeom>
          <a:noFill/>
        </p:spPr>
      </p:pic>
    </p:spTree>
    <p:extLst>
      <p:ext uri="{BB962C8B-B14F-4D97-AF65-F5344CB8AC3E}">
        <p14:creationId xmlns:p14="http://schemas.microsoft.com/office/powerpoint/2010/main" val="1918365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715476-F3A7-4281-A223-555E376AF610}"/>
              </a:ext>
            </a:extLst>
          </p:cNvPr>
          <p:cNvSpPr>
            <a:spLocks noGrp="1"/>
          </p:cNvSpPr>
          <p:nvPr>
            <p:ph type="title"/>
          </p:nvPr>
        </p:nvSpPr>
        <p:spPr/>
        <p:txBody>
          <a:bodyPr/>
          <a:lstStyle/>
          <a:p>
            <a:pPr algn="ctr"/>
            <a:r>
              <a:rPr lang="en-US" dirty="0"/>
              <a:t>Pre-processing example using AIRR community data (reference manuscript)</a:t>
            </a:r>
          </a:p>
        </p:txBody>
      </p:sp>
      <p:pic>
        <p:nvPicPr>
          <p:cNvPr id="6" name="Picture 5">
            <a:extLst>
              <a:ext uri="{FF2B5EF4-FFF2-40B4-BE49-F238E27FC236}">
                <a16:creationId xmlns:a16="http://schemas.microsoft.com/office/drawing/2014/main" id="{11E097FF-B348-447C-B242-38F813FF5E96}"/>
              </a:ext>
            </a:extLst>
          </p:cNvPr>
          <p:cNvPicPr>
            <a:picLocks noChangeAspect="1"/>
          </p:cNvPicPr>
          <p:nvPr/>
        </p:nvPicPr>
        <p:blipFill rotWithShape="1">
          <a:blip r:embed="rId2"/>
          <a:srcRect l="5534" t="26032" r="30508" b="7122"/>
          <a:stretch/>
        </p:blipFill>
        <p:spPr>
          <a:xfrm>
            <a:off x="1531620" y="1690688"/>
            <a:ext cx="9055418" cy="5043950"/>
          </a:xfrm>
          <a:prstGeom prst="rect">
            <a:avLst/>
          </a:prstGeom>
        </p:spPr>
      </p:pic>
    </p:spTree>
    <p:extLst>
      <p:ext uri="{BB962C8B-B14F-4D97-AF65-F5344CB8AC3E}">
        <p14:creationId xmlns:p14="http://schemas.microsoft.com/office/powerpoint/2010/main" val="6865391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C1E1FB-9D95-48DD-867C-BB414475403B}"/>
              </a:ext>
            </a:extLst>
          </p:cNvPr>
          <p:cNvSpPr>
            <a:spLocks noGrp="1"/>
          </p:cNvSpPr>
          <p:nvPr>
            <p:ph type="title"/>
          </p:nvPr>
        </p:nvSpPr>
        <p:spPr/>
        <p:txBody>
          <a:bodyPr/>
          <a:lstStyle/>
          <a:p>
            <a:r>
              <a:rPr lang="en-US" dirty="0"/>
              <a:t>Experimental Setup (reference manuscript)</a:t>
            </a:r>
          </a:p>
        </p:txBody>
      </p:sp>
      <p:pic>
        <p:nvPicPr>
          <p:cNvPr id="3" name="Picture 2">
            <a:extLst>
              <a:ext uri="{FF2B5EF4-FFF2-40B4-BE49-F238E27FC236}">
                <a16:creationId xmlns:a16="http://schemas.microsoft.com/office/drawing/2014/main" id="{9AB5C089-D60D-4698-8AB1-8CD7711155D5}"/>
              </a:ext>
            </a:extLst>
          </p:cNvPr>
          <p:cNvPicPr>
            <a:picLocks noChangeAspect="1"/>
          </p:cNvPicPr>
          <p:nvPr/>
        </p:nvPicPr>
        <p:blipFill rotWithShape="1">
          <a:blip r:embed="rId2"/>
          <a:srcRect l="4829" t="11042" r="7001" b="50000"/>
          <a:stretch/>
        </p:blipFill>
        <p:spPr>
          <a:xfrm>
            <a:off x="1957387" y="1943100"/>
            <a:ext cx="8078153" cy="2671762"/>
          </a:xfrm>
          <a:prstGeom prst="rect">
            <a:avLst/>
          </a:prstGeom>
        </p:spPr>
      </p:pic>
      <p:pic>
        <p:nvPicPr>
          <p:cNvPr id="4" name="Picture 3">
            <a:extLst>
              <a:ext uri="{FF2B5EF4-FFF2-40B4-BE49-F238E27FC236}">
                <a16:creationId xmlns:a16="http://schemas.microsoft.com/office/drawing/2014/main" id="{4B787C29-8092-4A9D-AEBC-35194EA37280}"/>
              </a:ext>
            </a:extLst>
          </p:cNvPr>
          <p:cNvPicPr>
            <a:picLocks noChangeAspect="1"/>
          </p:cNvPicPr>
          <p:nvPr/>
        </p:nvPicPr>
        <p:blipFill rotWithShape="1">
          <a:blip r:embed="rId2"/>
          <a:srcRect l="4827" t="72500" r="5348" b="11042"/>
          <a:stretch/>
        </p:blipFill>
        <p:spPr>
          <a:xfrm>
            <a:off x="1985963" y="5214933"/>
            <a:ext cx="8229601" cy="1128713"/>
          </a:xfrm>
          <a:prstGeom prst="rect">
            <a:avLst/>
          </a:prstGeom>
        </p:spPr>
      </p:pic>
    </p:spTree>
    <p:extLst>
      <p:ext uri="{BB962C8B-B14F-4D97-AF65-F5344CB8AC3E}">
        <p14:creationId xmlns:p14="http://schemas.microsoft.com/office/powerpoint/2010/main" val="9129032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56FCB9-77C9-49BE-8DC0-FDEC39533D12}"/>
              </a:ext>
            </a:extLst>
          </p:cNvPr>
          <p:cNvSpPr>
            <a:spLocks noGrp="1"/>
          </p:cNvSpPr>
          <p:nvPr>
            <p:ph type="title"/>
          </p:nvPr>
        </p:nvSpPr>
        <p:spPr/>
        <p:txBody>
          <a:bodyPr/>
          <a:lstStyle/>
          <a:p>
            <a:pPr algn="ctr"/>
            <a:r>
              <a:rPr lang="en-US" dirty="0"/>
              <a:t>A look at the </a:t>
            </a:r>
            <a:r>
              <a:rPr lang="en-US" dirty="0" err="1"/>
              <a:t>vdjpipe</a:t>
            </a:r>
            <a:r>
              <a:rPr lang="en-US" dirty="0"/>
              <a:t> application</a:t>
            </a:r>
            <a:br>
              <a:rPr lang="en-US" dirty="0"/>
            </a:br>
            <a:r>
              <a:rPr lang="en-US" dirty="0"/>
              <a:t>(exploring pre-processing steps on VDJServer)</a:t>
            </a:r>
          </a:p>
        </p:txBody>
      </p:sp>
      <p:pic>
        <p:nvPicPr>
          <p:cNvPr id="3" name="Picture 2"/>
          <p:cNvPicPr>
            <a:picLocks noChangeAspect="1"/>
          </p:cNvPicPr>
          <p:nvPr/>
        </p:nvPicPr>
        <p:blipFill rotWithShape="1">
          <a:blip r:embed="rId2"/>
          <a:srcRect l="18999" t="34444" r="2430" b="4259"/>
          <a:stretch/>
        </p:blipFill>
        <p:spPr>
          <a:xfrm>
            <a:off x="1930399" y="1955800"/>
            <a:ext cx="8394701" cy="4725588"/>
          </a:xfrm>
          <a:prstGeom prst="rect">
            <a:avLst/>
          </a:prstGeom>
        </p:spPr>
      </p:pic>
    </p:spTree>
    <p:extLst>
      <p:ext uri="{BB962C8B-B14F-4D97-AF65-F5344CB8AC3E}">
        <p14:creationId xmlns:p14="http://schemas.microsoft.com/office/powerpoint/2010/main" val="15905535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srcRect l="17663" t="34630" r="2162" b="14629"/>
          <a:stretch/>
        </p:blipFill>
        <p:spPr>
          <a:xfrm>
            <a:off x="398148" y="698500"/>
            <a:ext cx="10942951" cy="5492580"/>
          </a:xfrm>
          <a:prstGeom prst="rect">
            <a:avLst/>
          </a:prstGeom>
        </p:spPr>
      </p:pic>
    </p:spTree>
    <p:extLst>
      <p:ext uri="{BB962C8B-B14F-4D97-AF65-F5344CB8AC3E}">
        <p14:creationId xmlns:p14="http://schemas.microsoft.com/office/powerpoint/2010/main" val="410196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4435" t="15000" r="3365" b="18148"/>
          <a:stretch/>
        </p:blipFill>
        <p:spPr>
          <a:xfrm>
            <a:off x="749301" y="520020"/>
            <a:ext cx="10657692" cy="5575980"/>
          </a:xfrm>
          <a:prstGeom prst="rect">
            <a:avLst/>
          </a:prstGeom>
        </p:spPr>
      </p:pic>
    </p:spTree>
    <p:extLst>
      <p:ext uri="{BB962C8B-B14F-4D97-AF65-F5344CB8AC3E}">
        <p14:creationId xmlns:p14="http://schemas.microsoft.com/office/powerpoint/2010/main" val="231183845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7604</TotalTime>
  <Words>924</Words>
  <Application>Microsoft Office PowerPoint</Application>
  <PresentationFormat>Widescreen</PresentationFormat>
  <Paragraphs>105</Paragraphs>
  <Slides>39</Slides>
  <Notes>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39</vt:i4>
      </vt:variant>
    </vt:vector>
  </HeadingPairs>
  <TitlesOfParts>
    <vt:vector size="44" baseType="lpstr">
      <vt:lpstr>Arial</vt:lpstr>
      <vt:lpstr>Calibri</vt:lpstr>
      <vt:lpstr>Calibri Light</vt:lpstr>
      <vt:lpstr>Times New Roman</vt:lpstr>
      <vt:lpstr>Office Theme</vt:lpstr>
      <vt:lpstr>Immune Receptor Profiling Nanocourse: Session 2- Community standards, Data analysis and interpretation</vt:lpstr>
      <vt:lpstr>PowerPoint Presentation</vt:lpstr>
      <vt:lpstr>Session 2 objectives</vt:lpstr>
      <vt:lpstr>Pre-processing with Fastq files</vt:lpstr>
      <vt:lpstr>Pre-processing example using AIRR community data (reference manuscript)</vt:lpstr>
      <vt:lpstr>Experimental Setup (reference manuscript)</vt:lpstr>
      <vt:lpstr>A look at the vdjpipe application (exploring pre-processing steps on VDJServer)</vt:lpstr>
      <vt:lpstr>PowerPoint Presentation</vt:lpstr>
      <vt:lpstr>PowerPoint Presentation</vt:lpstr>
      <vt:lpstr>PowerPoint Presentation</vt:lpstr>
      <vt:lpstr>PowerPoint Presentation</vt:lpstr>
      <vt:lpstr>PowerPoint Presentation</vt:lpstr>
      <vt:lpstr>Pre-processing with Fastq files (review)</vt:lpstr>
      <vt:lpstr>Output files from pre-processing steps</vt:lpstr>
      <vt:lpstr>Output files from pre-processing steps</vt:lpstr>
      <vt:lpstr>Pre-processing summary</vt:lpstr>
      <vt:lpstr>AIRR Community and MiAIRR Standards</vt:lpstr>
      <vt:lpstr>PowerPoint Presentation</vt:lpstr>
      <vt:lpstr>AIRR community interactions</vt:lpstr>
      <vt:lpstr>PowerPoint Presentation</vt:lpstr>
      <vt:lpstr>PowerPoint Presentation</vt:lpstr>
      <vt:lpstr>Summary</vt:lpstr>
      <vt:lpstr>PowerPoint Presentation</vt:lpstr>
      <vt:lpstr>Schematic for VDJ recombination in B and T cells</vt:lpstr>
      <vt:lpstr>Schematic for VDJ genes derived from immune sequencing approaches</vt:lpstr>
      <vt:lpstr>Exploring repertoire calculation options on VDJServer</vt:lpstr>
      <vt:lpstr>PowerPoint Presentation</vt:lpstr>
      <vt:lpstr>PowerPoint Presentation</vt:lpstr>
      <vt:lpstr>Review of RepCalc output results</vt:lpstr>
      <vt:lpstr>Typical data analysis questions (some examples)</vt:lpstr>
      <vt:lpstr>Clonal Abundance</vt:lpstr>
      <vt:lpstr>Diversity</vt:lpstr>
      <vt:lpstr>Diversity example</vt:lpstr>
      <vt:lpstr>Selection Pressure</vt:lpstr>
      <vt:lpstr>Selection pressure (example in B cells)</vt:lpstr>
      <vt:lpstr>PowerPoint Presentation</vt:lpstr>
      <vt:lpstr>Example data showing gene segment usage </vt:lpstr>
      <vt:lpstr>PowerPoint Presentation</vt:lpstr>
      <vt:lpstr>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Immune receptor profiling nanocourse: Session 3- Standards and Data Interpretation</dc:title>
  <dc:creator>Ini Toby</dc:creator>
  <cp:lastModifiedBy>Ini Toby</cp:lastModifiedBy>
  <cp:revision>195</cp:revision>
  <cp:lastPrinted>2018-05-18T15:15:49Z</cp:lastPrinted>
  <dcterms:created xsi:type="dcterms:W3CDTF">2018-04-17T15:25:27Z</dcterms:created>
  <dcterms:modified xsi:type="dcterms:W3CDTF">2018-05-24T17:29:06Z</dcterms:modified>
</cp:coreProperties>
</file>